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43"/>
  </p:notesMasterIdLst>
  <p:sldIdLst>
    <p:sldId id="256" r:id="rId3"/>
    <p:sldId id="317" r:id="rId4"/>
    <p:sldId id="270" r:id="rId5"/>
    <p:sldId id="273" r:id="rId6"/>
    <p:sldId id="275" r:id="rId7"/>
    <p:sldId id="307" r:id="rId8"/>
    <p:sldId id="308" r:id="rId9"/>
    <p:sldId id="269" r:id="rId10"/>
    <p:sldId id="274" r:id="rId11"/>
    <p:sldId id="257" r:id="rId12"/>
    <p:sldId id="263" r:id="rId13"/>
    <p:sldId id="262" r:id="rId14"/>
    <p:sldId id="264" r:id="rId15"/>
    <p:sldId id="265" r:id="rId16"/>
    <p:sldId id="258" r:id="rId17"/>
    <p:sldId id="259" r:id="rId18"/>
    <p:sldId id="293" r:id="rId19"/>
    <p:sldId id="294" r:id="rId20"/>
    <p:sldId id="295" r:id="rId21"/>
    <p:sldId id="296" r:id="rId22"/>
    <p:sldId id="297" r:id="rId23"/>
    <p:sldId id="298" r:id="rId24"/>
    <p:sldId id="309" r:id="rId25"/>
    <p:sldId id="299" r:id="rId26"/>
    <p:sldId id="310" r:id="rId27"/>
    <p:sldId id="300" r:id="rId28"/>
    <p:sldId id="311" r:id="rId29"/>
    <p:sldId id="301" r:id="rId30"/>
    <p:sldId id="312" r:id="rId31"/>
    <p:sldId id="302" r:id="rId32"/>
    <p:sldId id="313" r:id="rId33"/>
    <p:sldId id="314" r:id="rId34"/>
    <p:sldId id="303" r:id="rId35"/>
    <p:sldId id="316" r:id="rId36"/>
    <p:sldId id="304" r:id="rId37"/>
    <p:sldId id="305" r:id="rId38"/>
    <p:sldId id="306" r:id="rId39"/>
    <p:sldId id="319" r:id="rId40"/>
    <p:sldId id="320" r:id="rId41"/>
    <p:sldId id="318"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553" autoAdjust="0"/>
  </p:normalViewPr>
  <p:slideViewPr>
    <p:cSldViewPr snapToGrid="0" snapToObjects="1">
      <p:cViewPr varScale="1">
        <p:scale>
          <a:sx n="65" d="100"/>
          <a:sy n="65" d="100"/>
        </p:scale>
        <p:origin x="-1384"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notesMaster" Target="notesMasters/notesMaster1.xml"/><Relationship Id="rId44" Type="http://schemas.openxmlformats.org/officeDocument/2006/relationships/printerSettings" Target="printerSettings/printerSettings1.bin"/><Relationship Id="rId4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4EF4512-9F98-E34D-B864-4227A9345C4D}" type="datetimeFigureOut">
              <a:rPr lang="en-US" smtClean="0"/>
              <a:t>15/04/16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9520E84-6A11-F642-B0FE-2FE63DD63793}" type="slidenum">
              <a:rPr lang="en-US" smtClean="0"/>
              <a:t>‹#›</a:t>
            </a:fld>
            <a:endParaRPr lang="en-US"/>
          </a:p>
        </p:txBody>
      </p:sp>
    </p:spTree>
    <p:extLst>
      <p:ext uri="{BB962C8B-B14F-4D97-AF65-F5344CB8AC3E}">
        <p14:creationId xmlns:p14="http://schemas.microsoft.com/office/powerpoint/2010/main" val="71184665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 Id="rId3" Type="http://schemas.openxmlformats.org/officeDocument/2006/relationships/hyperlink" Target="http://en.wikipedia.org/wiki/Apollo_13"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About the pictures: </a:t>
            </a:r>
          </a:p>
          <a:p>
            <a:pPr marL="171450" indent="-171450">
              <a:buFontTx/>
              <a:buChar char="-"/>
            </a:pPr>
            <a:r>
              <a:rPr lang="en-US" sz="1200" kern="1200" dirty="0" smtClean="0">
                <a:solidFill>
                  <a:schemeClr val="tx1"/>
                </a:solidFill>
                <a:latin typeface="+mn-lt"/>
                <a:ea typeface="+mn-ea"/>
                <a:cs typeface="+mn-cs"/>
              </a:rPr>
              <a:t>Engineering:</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NASA engineers, seen here in mission control during </a:t>
            </a:r>
            <a:r>
              <a:rPr lang="en-US" sz="1200" kern="1200" dirty="0" smtClean="0">
                <a:solidFill>
                  <a:schemeClr val="tx1"/>
                </a:solidFill>
                <a:latin typeface="+mn-lt"/>
                <a:ea typeface="+mn-ea"/>
                <a:cs typeface="+mn-cs"/>
                <a:hlinkClick r:id="rId3"/>
              </a:rPr>
              <a:t>Apollo 13, worked diligently to protect the lives of the astronauts on the mission.</a:t>
            </a:r>
            <a:endParaRPr lang="en-US" sz="1200" kern="1200" dirty="0" smtClean="0">
              <a:solidFill>
                <a:schemeClr val="tx1"/>
              </a:solidFill>
              <a:latin typeface="+mn-lt"/>
              <a:ea typeface="+mn-ea"/>
              <a:cs typeface="+mn-cs"/>
            </a:endParaRPr>
          </a:p>
          <a:p>
            <a:pPr marL="171450" indent="-171450">
              <a:buFontTx/>
              <a:buChar char="-"/>
            </a:pPr>
            <a:r>
              <a:rPr lang="en-US" sz="1200" kern="1200" dirty="0" smtClean="0">
                <a:solidFill>
                  <a:schemeClr val="tx1"/>
                </a:solidFill>
                <a:latin typeface="+mn-lt"/>
                <a:ea typeface="+mn-ea"/>
                <a:cs typeface="+mn-cs"/>
              </a:rPr>
              <a:t>Production:</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Ford cars (Model A shown), became a symbol of effective mass production. Efficiency both decreased the price of the cars and allowed Henry Ford to increase the workers' wages. Hence, common workers could buy their own cars. http://</a:t>
            </a:r>
            <a:r>
              <a:rPr lang="en-US" sz="1200" kern="1200" dirty="0" err="1" smtClean="0">
                <a:solidFill>
                  <a:schemeClr val="tx1"/>
                </a:solidFill>
                <a:latin typeface="+mn-lt"/>
                <a:ea typeface="+mn-ea"/>
                <a:cs typeface="+mn-cs"/>
              </a:rPr>
              <a:t>en.wikipedia.org</a:t>
            </a:r>
            <a:r>
              <a:rPr lang="en-US" sz="1200" kern="1200" dirty="0" smtClean="0">
                <a:solidFill>
                  <a:schemeClr val="tx1"/>
                </a:solidFill>
                <a:latin typeface="+mn-lt"/>
                <a:ea typeface="+mn-ea"/>
                <a:cs typeface="+mn-cs"/>
              </a:rPr>
              <a:t>/wiki/Fordism</a:t>
            </a:r>
            <a:endParaRPr lang="en-US" dirty="0"/>
          </a:p>
        </p:txBody>
      </p:sp>
      <p:sp>
        <p:nvSpPr>
          <p:cNvPr id="4" name="Slide Number Placeholder 3"/>
          <p:cNvSpPr>
            <a:spLocks noGrp="1"/>
          </p:cNvSpPr>
          <p:nvPr>
            <p:ph type="sldNum" sz="quarter" idx="10"/>
          </p:nvPr>
        </p:nvSpPr>
        <p:spPr/>
        <p:txBody>
          <a:bodyPr/>
          <a:lstStyle/>
          <a:p>
            <a:fld id="{A9520E84-6A11-F642-B0FE-2FE63DD63793}" type="slidenum">
              <a:rPr lang="en-US" smtClean="0"/>
              <a:t>5</a:t>
            </a:fld>
            <a:endParaRPr lang="en-US"/>
          </a:p>
        </p:txBody>
      </p:sp>
    </p:spTree>
    <p:extLst>
      <p:ext uri="{BB962C8B-B14F-4D97-AF65-F5344CB8AC3E}">
        <p14:creationId xmlns:p14="http://schemas.microsoft.com/office/powerpoint/2010/main" val="2839873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A9520E84-6A11-F642-B0FE-2FE63DD63793}" type="slidenum">
              <a:rPr lang="en-US" smtClean="0"/>
              <a:t>6</a:t>
            </a:fld>
            <a:endParaRPr lang="en-US"/>
          </a:p>
        </p:txBody>
      </p:sp>
    </p:spTree>
    <p:extLst>
      <p:ext uri="{BB962C8B-B14F-4D97-AF65-F5344CB8AC3E}">
        <p14:creationId xmlns:p14="http://schemas.microsoft.com/office/powerpoint/2010/main" val="3506122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 two minutes to discuss with your </a:t>
            </a:r>
            <a:r>
              <a:rPr lang="en-US" dirty="0" err="1" smtClean="0"/>
              <a:t>neighbour</a:t>
            </a:r>
            <a:r>
              <a:rPr lang="en-US" dirty="0" smtClean="0"/>
              <a:t>: Which are easy, which are hard to follow in your</a:t>
            </a:r>
            <a:r>
              <a:rPr lang="en-US" baseline="0" dirty="0" smtClean="0"/>
              <a:t> project?</a:t>
            </a:r>
            <a:endParaRPr lang="en-US" dirty="0"/>
          </a:p>
        </p:txBody>
      </p:sp>
      <p:sp>
        <p:nvSpPr>
          <p:cNvPr id="4" name="Slide Number Placeholder 3"/>
          <p:cNvSpPr>
            <a:spLocks noGrp="1"/>
          </p:cNvSpPr>
          <p:nvPr>
            <p:ph type="sldNum" sz="quarter" idx="10"/>
          </p:nvPr>
        </p:nvSpPr>
        <p:spPr/>
        <p:txBody>
          <a:bodyPr/>
          <a:lstStyle/>
          <a:p>
            <a:fld id="{A9520E84-6A11-F642-B0FE-2FE63DD63793}" type="slidenum">
              <a:rPr lang="en-US" smtClean="0"/>
              <a:t>10</a:t>
            </a:fld>
            <a:endParaRPr lang="en-US"/>
          </a:p>
        </p:txBody>
      </p:sp>
    </p:spTree>
    <p:extLst>
      <p:ext uri="{BB962C8B-B14F-4D97-AF65-F5344CB8AC3E}">
        <p14:creationId xmlns:p14="http://schemas.microsoft.com/office/powerpoint/2010/main" val="371262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Task: For each of the principles, compare</a:t>
            </a:r>
            <a:r>
              <a:rPr lang="en-US" baseline="0" dirty="0" smtClean="0"/>
              <a:t> XP, Scrum, and </a:t>
            </a:r>
            <a:r>
              <a:rPr lang="en-US" baseline="0" dirty="0" err="1" smtClean="0"/>
              <a:t>Kanban</a:t>
            </a:r>
            <a:r>
              <a:rPr lang="en-US" baseline="0" dirty="0" smtClean="0"/>
              <a:t> and discuss differences</a:t>
            </a:r>
          </a:p>
          <a:p>
            <a:r>
              <a:rPr lang="en-US" baseline="0" dirty="0" smtClean="0"/>
              <a:t>NOW: Pick two – the others might be a good exercise for exam and report.</a:t>
            </a:r>
            <a:endParaRPr lang="en-US" dirty="0"/>
          </a:p>
        </p:txBody>
      </p:sp>
      <p:sp>
        <p:nvSpPr>
          <p:cNvPr id="4" name="Slide Number Placeholder 3"/>
          <p:cNvSpPr>
            <a:spLocks noGrp="1"/>
          </p:cNvSpPr>
          <p:nvPr>
            <p:ph type="sldNum" sz="quarter" idx="10"/>
          </p:nvPr>
        </p:nvSpPr>
        <p:spPr/>
        <p:txBody>
          <a:bodyPr/>
          <a:lstStyle/>
          <a:p>
            <a:fld id="{A9520E84-6A11-F642-B0FE-2FE63DD63793}" type="slidenum">
              <a:rPr lang="en-US" smtClean="0"/>
              <a:t>37</a:t>
            </a:fld>
            <a:endParaRPr lang="en-US"/>
          </a:p>
        </p:txBody>
      </p:sp>
    </p:spTree>
    <p:extLst>
      <p:ext uri="{BB962C8B-B14F-4D97-AF65-F5344CB8AC3E}">
        <p14:creationId xmlns:p14="http://schemas.microsoft.com/office/powerpoint/2010/main" val="4063503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check http://</a:t>
            </a:r>
            <a:r>
              <a:rPr lang="en-US" dirty="0" err="1" smtClean="0"/>
              <a:t>guide.agilealliance.org</a:t>
            </a:r>
            <a:endParaRPr lang="en-US" dirty="0"/>
          </a:p>
        </p:txBody>
      </p:sp>
      <p:sp>
        <p:nvSpPr>
          <p:cNvPr id="4" name="Slide Number Placeholder 3"/>
          <p:cNvSpPr>
            <a:spLocks noGrp="1"/>
          </p:cNvSpPr>
          <p:nvPr>
            <p:ph type="sldNum" sz="quarter" idx="10"/>
          </p:nvPr>
        </p:nvSpPr>
        <p:spPr/>
        <p:txBody>
          <a:bodyPr/>
          <a:lstStyle/>
          <a:p>
            <a:fld id="{A9520E84-6A11-F642-B0FE-2FE63DD63793}" type="slidenum">
              <a:rPr lang="en-US" smtClean="0"/>
              <a:t>38</a:t>
            </a:fld>
            <a:endParaRPr lang="en-US"/>
          </a:p>
        </p:txBody>
      </p:sp>
    </p:spTree>
    <p:extLst>
      <p:ext uri="{BB962C8B-B14F-4D97-AF65-F5344CB8AC3E}">
        <p14:creationId xmlns:p14="http://schemas.microsoft.com/office/powerpoint/2010/main" val="2036873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E9D31E7-7064-EF4F-93F0-966D653C7150}" type="datetimeFigureOut">
              <a:rPr lang="en-US" smtClean="0"/>
              <a:t>15/04/16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2729859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9D31E7-7064-EF4F-93F0-966D653C7150}" type="datetimeFigureOut">
              <a:rPr lang="en-US" smtClean="0"/>
              <a:t>15/04/16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3833214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9D31E7-7064-EF4F-93F0-966D653C7150}" type="datetimeFigureOut">
              <a:rPr lang="en-US" smtClean="0"/>
              <a:t>15/04/16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38827946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lvl1pPr>
              <a:defRPr>
                <a:latin typeface="Georgia" pitchFamily="18" charset="0"/>
              </a:defRPr>
            </a:lvl1pPr>
          </a:lstStyle>
          <a:p>
            <a:r>
              <a:rPr lang="en-US" smtClean="0"/>
              <a:t>Click to edit Master title style</a:t>
            </a:r>
            <a:endParaRPr lang="de-DE" dirty="0"/>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
        <p:nvSpPr>
          <p:cNvPr id="4" name="Datumsplatzhalter 3"/>
          <p:cNvSpPr>
            <a:spLocks noGrp="1"/>
          </p:cNvSpPr>
          <p:nvPr>
            <p:ph type="dt" sz="half" idx="10"/>
          </p:nvPr>
        </p:nvSpPr>
        <p:spPr/>
        <p:txBody>
          <a:bodyPr/>
          <a:lstStyle>
            <a:lvl1pPr>
              <a:defRPr>
                <a:latin typeface="Georgia" pitchFamily="18" charset="0"/>
              </a:defRPr>
            </a:lvl1pPr>
          </a:lstStyle>
          <a:p>
            <a:fld id="{C699CB88-5E1A-4FAC-892A-60949ACB1F6F}" type="datetimeFigureOut">
              <a:rPr lang="en-US" smtClean="0">
                <a:solidFill>
                  <a:prstClr val="black">
                    <a:tint val="75000"/>
                  </a:prstClr>
                </a:solidFill>
              </a:rPr>
              <a:pPr/>
              <a:t>15/04/16</a:t>
            </a:fld>
            <a:endParaRPr lang="en-US" dirty="0">
              <a:solidFill>
                <a:prstClr val="black">
                  <a:tint val="75000"/>
                </a:prstClr>
              </a:solidFill>
            </a:endParaRPr>
          </a:p>
        </p:txBody>
      </p:sp>
      <p:sp>
        <p:nvSpPr>
          <p:cNvPr id="5" name="Fußzeilenplatzhalter 4"/>
          <p:cNvSpPr>
            <a:spLocks noGrp="1"/>
          </p:cNvSpPr>
          <p:nvPr>
            <p:ph type="ftr" sz="quarter" idx="11"/>
          </p:nvPr>
        </p:nvSpPr>
        <p:spPr/>
        <p:txBody>
          <a:bodyPr/>
          <a:lstStyle>
            <a:lvl1pPr>
              <a:defRPr>
                <a:latin typeface="Georgia" pitchFamily="18" charset="0"/>
              </a:defRPr>
            </a:lvl1pPr>
          </a:lstStyle>
          <a:p>
            <a:endParaRPr lang="en-US">
              <a:solidFill>
                <a:prstClr val="black">
                  <a:tint val="75000"/>
                </a:prstClr>
              </a:solidFill>
            </a:endParaRPr>
          </a:p>
        </p:txBody>
      </p:sp>
      <p:sp>
        <p:nvSpPr>
          <p:cNvPr id="6" name="Foliennummernplatzhalter 5"/>
          <p:cNvSpPr>
            <a:spLocks noGrp="1"/>
          </p:cNvSpPr>
          <p:nvPr>
            <p:ph type="sldNum" sz="quarter" idx="12"/>
          </p:nvPr>
        </p:nvSpPr>
        <p:spPr/>
        <p:txBody>
          <a:bodyPr/>
          <a:lstStyle>
            <a:lvl1pPr>
              <a:defRPr>
                <a:latin typeface="Georgia" pitchFamily="18" charset="0"/>
              </a:defRPr>
            </a:lvl1p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153206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Datumsplatzhalter 3"/>
          <p:cNvSpPr>
            <a:spLocks noGrp="1"/>
          </p:cNvSpPr>
          <p:nvPr>
            <p:ph type="dt" sz="half" idx="10"/>
          </p:nvPr>
        </p:nvSpPr>
        <p:spPr/>
        <p:txBody>
          <a:bodyPr/>
          <a:lstStyle/>
          <a:p>
            <a:fld id="{C699CB88-5E1A-4FAC-892A-60949ACB1F6F}" type="datetimeFigureOut">
              <a:rPr lang="en-US" smtClean="0">
                <a:solidFill>
                  <a:prstClr val="black">
                    <a:tint val="75000"/>
                  </a:prstClr>
                </a:solidFill>
              </a:rPr>
              <a:pPr/>
              <a:t>15/04/16</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087722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Inhaltsplatzhalt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5" name="Datumsplatzhalter 4"/>
          <p:cNvSpPr>
            <a:spLocks noGrp="1"/>
          </p:cNvSpPr>
          <p:nvPr>
            <p:ph type="dt" sz="half" idx="10"/>
          </p:nvPr>
        </p:nvSpPr>
        <p:spPr/>
        <p:txBody>
          <a:bodyPr/>
          <a:lstStyle/>
          <a:p>
            <a:fld id="{C699CB88-5E1A-4FAC-892A-60949ACB1F6F}" type="datetimeFigureOut">
              <a:rPr lang="en-US" smtClean="0">
                <a:solidFill>
                  <a:prstClr val="black">
                    <a:tint val="75000"/>
                  </a:prstClr>
                </a:solidFill>
              </a:rPr>
              <a:pPr/>
              <a:t>15/04/16</a:t>
            </a:fld>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6444322"/>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p:txBody>
          <a:bodyPr/>
          <a:lstStyle/>
          <a:p>
            <a:fld id="{C699CB88-5E1A-4FAC-892A-60949ACB1F6F}" type="datetimeFigureOut">
              <a:rPr lang="en-US" smtClean="0">
                <a:solidFill>
                  <a:prstClr val="black">
                    <a:tint val="75000"/>
                  </a:prstClr>
                </a:solidFill>
              </a:rPr>
              <a:pPr/>
              <a:t>15/04/16</a:t>
            </a:fld>
            <a:endParaRPr lang="en-US">
              <a:solidFill>
                <a:prstClr val="black">
                  <a:tint val="75000"/>
                </a:prstClr>
              </a:solidFill>
            </a:endParaRPr>
          </a:p>
        </p:txBody>
      </p:sp>
      <p:sp>
        <p:nvSpPr>
          <p:cNvPr id="4" name="Fußzeilenplatzhalter 3"/>
          <p:cNvSpPr>
            <a:spLocks noGrp="1"/>
          </p:cNvSpPr>
          <p:nvPr>
            <p:ph type="ftr" sz="quarter" idx="11"/>
          </p:nvPr>
        </p:nvSpPr>
        <p:spPr/>
        <p:txBody>
          <a:bodyPr/>
          <a:lstStyle/>
          <a:p>
            <a:endParaRPr lang="de-DE">
              <a:solidFill>
                <a:prstClr val="black">
                  <a:tint val="75000"/>
                </a:prstClr>
              </a:solidFill>
            </a:endParaRPr>
          </a:p>
        </p:txBody>
      </p:sp>
      <p:sp>
        <p:nvSpPr>
          <p:cNvPr id="5" name="Foliennummernplatzhalter 4"/>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13289904"/>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C699CB88-5E1A-4FAC-892A-60949ACB1F6F}" type="datetimeFigureOut">
              <a:rPr lang="en-US" smtClean="0">
                <a:solidFill>
                  <a:prstClr val="black">
                    <a:tint val="75000"/>
                  </a:prstClr>
                </a:solidFill>
              </a:rPr>
              <a:pPr/>
              <a:t>15/04/16</a:t>
            </a:fld>
            <a:endParaRPr lang="en-US">
              <a:solidFill>
                <a:prstClr val="black">
                  <a:tint val="75000"/>
                </a:prstClr>
              </a:solidFill>
            </a:endParaRPr>
          </a:p>
        </p:txBody>
      </p:sp>
      <p:sp>
        <p:nvSpPr>
          <p:cNvPr id="3" name="Fußzeilenplatzhalter 2"/>
          <p:cNvSpPr>
            <a:spLocks noGrp="1"/>
          </p:cNvSpPr>
          <p:nvPr>
            <p:ph type="ftr" sz="quarter" idx="11"/>
          </p:nvPr>
        </p:nvSpPr>
        <p:spPr/>
        <p:txBody>
          <a:bodyPr/>
          <a:lstStyle/>
          <a:p>
            <a:endParaRPr lang="de-DE">
              <a:solidFill>
                <a:prstClr val="black">
                  <a:tint val="75000"/>
                </a:prstClr>
              </a:solidFill>
            </a:endParaRPr>
          </a:p>
        </p:txBody>
      </p:sp>
      <p:sp>
        <p:nvSpPr>
          <p:cNvPr id="4" name="Foliennummernplatzhalter 3"/>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16962888"/>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Inhaltsplatzhalter 2"/>
          <p:cNvSpPr>
            <a:spLocks noGrp="1"/>
          </p:cNvSpPr>
          <p:nvPr>
            <p:ph idx="1"/>
          </p:nvPr>
        </p:nvSpPr>
        <p:spPr>
          <a:xfrm>
            <a:off x="3575050" y="273050"/>
            <a:ext cx="5111750" cy="585311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umsplatzhalter 4"/>
          <p:cNvSpPr>
            <a:spLocks noGrp="1"/>
          </p:cNvSpPr>
          <p:nvPr>
            <p:ph type="dt" sz="half" idx="10"/>
          </p:nvPr>
        </p:nvSpPr>
        <p:spPr/>
        <p:txBody>
          <a:bodyPr/>
          <a:lstStyle/>
          <a:p>
            <a:fld id="{C699CB88-5E1A-4FAC-892A-60949ACB1F6F}" type="datetimeFigureOut">
              <a:rPr lang="en-US" smtClean="0">
                <a:solidFill>
                  <a:prstClr val="black">
                    <a:tint val="75000"/>
                  </a:prstClr>
                </a:solidFill>
              </a:rPr>
              <a:pPr/>
              <a:t>15/04/16</a:t>
            </a:fld>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14063984"/>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umsplatzhalter 4"/>
          <p:cNvSpPr>
            <a:spLocks noGrp="1"/>
          </p:cNvSpPr>
          <p:nvPr>
            <p:ph type="dt" sz="half" idx="10"/>
          </p:nvPr>
        </p:nvSpPr>
        <p:spPr/>
        <p:txBody>
          <a:bodyPr/>
          <a:lstStyle/>
          <a:p>
            <a:fld id="{C699CB88-5E1A-4FAC-892A-60949ACB1F6F}" type="datetimeFigureOut">
              <a:rPr lang="en-US" smtClean="0">
                <a:solidFill>
                  <a:prstClr val="black">
                    <a:tint val="75000"/>
                  </a:prstClr>
                </a:solidFill>
              </a:rPr>
              <a:pPr/>
              <a:t>15/04/16</a:t>
            </a:fld>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06993261"/>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Vertikaler Textplatzhalt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fld id="{C699CB88-5E1A-4FAC-892A-60949ACB1F6F}" type="datetimeFigureOut">
              <a:rPr lang="en-US" smtClean="0">
                <a:solidFill>
                  <a:prstClr val="black">
                    <a:tint val="75000"/>
                  </a:prstClr>
                </a:solidFill>
              </a:rPr>
              <a:pPr/>
              <a:t>15/04/16</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74155565"/>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9D31E7-7064-EF4F-93F0-966D653C7150}" type="datetimeFigureOut">
              <a:rPr lang="en-US" smtClean="0"/>
              <a:t>15/04/16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31417605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en-US" smtClean="0"/>
              <a:t>Click to edit Master title style</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fld id="{C699CB88-5E1A-4FAC-892A-60949ACB1F6F}" type="datetimeFigureOut">
              <a:rPr lang="en-US" smtClean="0">
                <a:solidFill>
                  <a:prstClr val="black">
                    <a:tint val="75000"/>
                  </a:prstClr>
                </a:solidFill>
              </a:rPr>
              <a:pPr/>
              <a:t>15/04/16</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71603364"/>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noProof="0" smtClean="0"/>
              <a:t>Click to edit Master title style</a:t>
            </a:r>
            <a:endParaRPr lang="en-US" noProof="0"/>
          </a:p>
        </p:txBody>
      </p:sp>
      <p:sp>
        <p:nvSpPr>
          <p:cNvPr id="3" name="Platshållare för innehåll 2"/>
          <p:cNvSpPr>
            <a:spLocks noGrp="1"/>
          </p:cNvSpPr>
          <p:nvPr>
            <p:ph sz="half" idx="1"/>
          </p:nvPr>
        </p:nvSpPr>
        <p:spPr>
          <a:xfrm>
            <a:off x="685800" y="1371600"/>
            <a:ext cx="3810000" cy="47244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Platshållare för innehåll 3"/>
          <p:cNvSpPr>
            <a:spLocks noGrp="1"/>
          </p:cNvSpPr>
          <p:nvPr>
            <p:ph sz="half" idx="2"/>
          </p:nvPr>
        </p:nvSpPr>
        <p:spPr>
          <a:xfrm>
            <a:off x="4648200" y="1371600"/>
            <a:ext cx="3810000" cy="47244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Platshållare för text 5"/>
          <p:cNvSpPr>
            <a:spLocks noGrp="1"/>
          </p:cNvSpPr>
          <p:nvPr>
            <p:ph type="body" idx="10"/>
          </p:nvPr>
        </p:nvSpPr>
        <p:spPr>
          <a:xfrm>
            <a:off x="2590800" y="3124200"/>
            <a:ext cx="914400" cy="9144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5301674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E9D31E7-7064-EF4F-93F0-966D653C7150}" type="datetimeFigureOut">
              <a:rPr lang="en-US" smtClean="0"/>
              <a:t>15/04/16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16286447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E9D31E7-7064-EF4F-93F0-966D653C7150}" type="datetimeFigureOut">
              <a:rPr lang="en-US" smtClean="0"/>
              <a:t>15/04/16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229473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E9D31E7-7064-EF4F-93F0-966D653C7150}" type="datetimeFigureOut">
              <a:rPr lang="en-US" smtClean="0"/>
              <a:t>15/04/16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1628644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E9D31E7-7064-EF4F-93F0-966D653C7150}" type="datetimeFigureOut">
              <a:rPr lang="en-US" smtClean="0"/>
              <a:t>15/04/16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463137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E9D31E7-7064-EF4F-93F0-966D653C7150}" type="datetimeFigureOut">
              <a:rPr lang="en-US" smtClean="0"/>
              <a:t>15/04/16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229473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E9D31E7-7064-EF4F-93F0-966D653C7150}" type="datetimeFigureOut">
              <a:rPr lang="en-US" smtClean="0"/>
              <a:t>15/04/16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2163186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9D31E7-7064-EF4F-93F0-966D653C7150}" type="datetimeFigureOut">
              <a:rPr lang="en-US" smtClean="0"/>
              <a:t>15/04/16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1438054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9D31E7-7064-EF4F-93F0-966D653C7150}" type="datetimeFigureOut">
              <a:rPr lang="en-US" smtClean="0"/>
              <a:t>15/04/16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863956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9D31E7-7064-EF4F-93F0-966D653C7150}" type="datetimeFigureOut">
              <a:rPr lang="en-US" smtClean="0"/>
              <a:t>15/04/16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103661954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wmf"/><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9D31E7-7064-EF4F-93F0-966D653C7150}" type="datetimeFigureOut">
              <a:rPr lang="en-US" smtClean="0"/>
              <a:t>15/04/16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D7E6F0-40BF-4E49-8032-45DA9A9F0718}" type="slidenum">
              <a:rPr lang="en-US" smtClean="0"/>
              <a:t>‹#›</a:t>
            </a:fld>
            <a:endParaRPr lang="en-US"/>
          </a:p>
        </p:txBody>
      </p:sp>
    </p:spTree>
    <p:extLst>
      <p:ext uri="{BB962C8B-B14F-4D97-AF65-F5344CB8AC3E}">
        <p14:creationId xmlns:p14="http://schemas.microsoft.com/office/powerpoint/2010/main" val="36199161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457200" y="908720"/>
            <a:ext cx="8229600" cy="5328592"/>
          </a:xfrm>
          <a:prstGeom prst="rect">
            <a:avLst/>
          </a:prstGeom>
        </p:spPr>
        <p:txBody>
          <a:bodyPr vert="horz" lIns="91440" tIns="45720" rIns="91440" bIns="45720" rtlCol="0">
            <a:norm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2"/>
          </p:nvPr>
        </p:nvSpPr>
        <p:spPr>
          <a:xfrm>
            <a:off x="4238247" y="6434242"/>
            <a:ext cx="1008112" cy="365125"/>
          </a:xfrm>
          <a:prstGeom prst="rect">
            <a:avLst/>
          </a:prstGeom>
        </p:spPr>
        <p:txBody>
          <a:bodyPr vert="horz" lIns="91440" tIns="45720" rIns="91440" bIns="45720" rtlCol="0" anchor="ctr"/>
          <a:lstStyle>
            <a:lvl1pPr algn="l">
              <a:defRPr sz="1200">
                <a:solidFill>
                  <a:schemeClr val="tx1">
                    <a:tint val="75000"/>
                  </a:schemeClr>
                </a:solidFill>
                <a:latin typeface="Georgia" pitchFamily="18" charset="0"/>
              </a:defRPr>
            </a:lvl1pPr>
          </a:lstStyle>
          <a:p>
            <a:pPr defTabSz="914400"/>
            <a:fld id="{C699CB88-5E1A-4FAC-892A-60949ACB1F6F}" type="datetimeFigureOut">
              <a:rPr lang="en-US" smtClean="0">
                <a:solidFill>
                  <a:prstClr val="black">
                    <a:tint val="75000"/>
                  </a:prstClr>
                </a:solidFill>
              </a:rPr>
              <a:pPr defTabSz="914400"/>
              <a:t>15/04/16</a:t>
            </a:fld>
            <a:endParaRPr lang="en-US" dirty="0">
              <a:solidFill>
                <a:prstClr val="black">
                  <a:tint val="75000"/>
                </a:prstClr>
              </a:solidFill>
            </a:endParaRPr>
          </a:p>
        </p:txBody>
      </p:sp>
      <p:sp>
        <p:nvSpPr>
          <p:cNvPr id="5" name="Fußzeilenplatzhalter 4"/>
          <p:cNvSpPr>
            <a:spLocks noGrp="1"/>
          </p:cNvSpPr>
          <p:nvPr>
            <p:ph type="ftr" sz="quarter" idx="3"/>
          </p:nvPr>
        </p:nvSpPr>
        <p:spPr>
          <a:xfrm>
            <a:off x="5318367" y="6434242"/>
            <a:ext cx="2895600" cy="365125"/>
          </a:xfrm>
          <a:prstGeom prst="rect">
            <a:avLst/>
          </a:prstGeom>
        </p:spPr>
        <p:txBody>
          <a:bodyPr vert="horz" lIns="91440" tIns="45720" rIns="91440" bIns="45720" rtlCol="0" anchor="ctr"/>
          <a:lstStyle>
            <a:lvl1pPr algn="ctr">
              <a:defRPr sz="1200">
                <a:solidFill>
                  <a:schemeClr val="tx1">
                    <a:tint val="75000"/>
                  </a:schemeClr>
                </a:solidFill>
                <a:latin typeface="Georgia" pitchFamily="18" charset="0"/>
              </a:defRPr>
            </a:lvl1pPr>
          </a:lstStyle>
          <a:p>
            <a:pPr defTabSz="914400"/>
            <a:endParaRPr lang="de-DE" dirty="0">
              <a:solidFill>
                <a:prstClr val="black">
                  <a:tint val="75000"/>
                </a:prstClr>
              </a:solidFill>
            </a:endParaRPr>
          </a:p>
        </p:txBody>
      </p:sp>
      <p:sp>
        <p:nvSpPr>
          <p:cNvPr id="6" name="Foliennummernplatzhalter 5"/>
          <p:cNvSpPr>
            <a:spLocks noGrp="1"/>
          </p:cNvSpPr>
          <p:nvPr>
            <p:ph type="sldNum" sz="quarter" idx="4"/>
          </p:nvPr>
        </p:nvSpPr>
        <p:spPr>
          <a:xfrm>
            <a:off x="8291903" y="6433808"/>
            <a:ext cx="842170" cy="365125"/>
          </a:xfrm>
          <a:prstGeom prst="rect">
            <a:avLst/>
          </a:prstGeom>
        </p:spPr>
        <p:txBody>
          <a:bodyPr vert="horz" lIns="91440" tIns="45720" rIns="91440" bIns="45720" rtlCol="0" anchor="ctr"/>
          <a:lstStyle>
            <a:lvl1pPr algn="r">
              <a:defRPr sz="1200">
                <a:solidFill>
                  <a:schemeClr val="tx1">
                    <a:tint val="75000"/>
                  </a:schemeClr>
                </a:solidFill>
                <a:latin typeface="Georgia" pitchFamily="18" charset="0"/>
              </a:defRPr>
            </a:lvl1pPr>
          </a:lstStyle>
          <a:p>
            <a:pPr defTabSz="914400"/>
            <a:fld id="{91974DF9-AD47-4691-BA21-BBFCE3637A9A}" type="slidenum">
              <a:rPr lang="en-US" smtClean="0">
                <a:solidFill>
                  <a:prstClr val="black">
                    <a:tint val="75000"/>
                  </a:prstClr>
                </a:solidFill>
              </a:rPr>
              <a:pPr defTabSz="914400"/>
              <a:t>‹#›</a:t>
            </a:fld>
            <a:r>
              <a:rPr lang="en-US" dirty="0" smtClean="0">
                <a:solidFill>
                  <a:prstClr val="black">
                    <a:tint val="75000"/>
                  </a:prstClr>
                </a:solidFill>
              </a:rPr>
              <a:t>/</a:t>
            </a:r>
            <a:endParaRPr lang="en-US" dirty="0">
              <a:solidFill>
                <a:prstClr val="black">
                  <a:tint val="75000"/>
                </a:prstClr>
              </a:solidFill>
            </a:endParaRPr>
          </a:p>
        </p:txBody>
      </p:sp>
      <p:sp>
        <p:nvSpPr>
          <p:cNvPr id="7" name="Rechteck 6"/>
          <p:cNvSpPr/>
          <p:nvPr/>
        </p:nvSpPr>
        <p:spPr>
          <a:xfrm>
            <a:off x="0" y="0"/>
            <a:ext cx="9144000" cy="260648"/>
          </a:xfrm>
          <a:prstGeom prst="rect">
            <a:avLst/>
          </a:prstGeom>
          <a:gradFill flip="none" rotWithShape="1">
            <a:gsLst>
              <a:gs pos="0">
                <a:schemeClr val="bg1">
                  <a:lumMod val="75000"/>
                </a:schemeClr>
              </a:gs>
              <a:gs pos="34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de-DE">
              <a:solidFill>
                <a:prstClr val="white"/>
              </a:solidFill>
              <a:latin typeface="Calibri"/>
            </a:endParaRPr>
          </a:p>
        </p:txBody>
      </p:sp>
      <p:cxnSp>
        <p:nvCxnSpPr>
          <p:cNvPr id="9" name="Gerade Verbindung 8"/>
          <p:cNvCxnSpPr/>
          <p:nvPr/>
        </p:nvCxnSpPr>
        <p:spPr>
          <a:xfrm>
            <a:off x="0" y="6381328"/>
            <a:ext cx="91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nvCxnSpPr>
        <p:spPr>
          <a:xfrm>
            <a:off x="4128" y="809898"/>
            <a:ext cx="91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elplatzhalter 1"/>
          <p:cNvSpPr>
            <a:spLocks noGrp="1"/>
          </p:cNvSpPr>
          <p:nvPr>
            <p:ph type="title"/>
          </p:nvPr>
        </p:nvSpPr>
        <p:spPr>
          <a:xfrm>
            <a:off x="457200" y="24304"/>
            <a:ext cx="8229600" cy="706090"/>
          </a:xfrm>
          <a:prstGeom prst="rect">
            <a:avLst/>
          </a:prstGeom>
        </p:spPr>
        <p:txBody>
          <a:bodyPr vert="horz" lIns="91440" tIns="45720" rIns="91440" bIns="45720" rtlCol="0" anchor="ctr">
            <a:noAutofit/>
          </a:bodyPr>
          <a:lstStyle/>
          <a:p>
            <a:r>
              <a:rPr lang="de-DE" dirty="0" smtClean="0"/>
              <a:t>Titelmasterformat durch Klicken bearbeiten</a:t>
            </a:r>
            <a:endParaRPr lang="de-DE" dirty="0"/>
          </a:p>
        </p:txBody>
      </p:sp>
      <p:pic>
        <p:nvPicPr>
          <p:cNvPr id="8" name="Picture 7" descr="Chalmers_GU.wmf"/>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251520" y="6453336"/>
            <a:ext cx="3816424" cy="335274"/>
          </a:xfrm>
          <a:prstGeom prst="rect">
            <a:avLst/>
          </a:prstGeom>
        </p:spPr>
      </p:pic>
    </p:spTree>
    <p:extLst>
      <p:ext uri="{BB962C8B-B14F-4D97-AF65-F5344CB8AC3E}">
        <p14:creationId xmlns:p14="http://schemas.microsoft.com/office/powerpoint/2010/main" val="11523554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3200" kern="1200">
          <a:solidFill>
            <a:schemeClr val="tx1"/>
          </a:solidFill>
          <a:latin typeface="Georgia" pitchFamily="18" charset="0"/>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infoq.com/minibooks/kanban-scrum-minibook"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Agile</a:t>
            </a:r>
            <a:br>
              <a:rPr lang="en-US" dirty="0" smtClean="0"/>
            </a:br>
            <a:r>
              <a:rPr lang="en-US" dirty="0" smtClean="0"/>
              <a:t>Principles and Practices</a:t>
            </a:r>
            <a:endParaRPr lang="en-US" dirty="0"/>
          </a:p>
        </p:txBody>
      </p:sp>
      <p:sp>
        <p:nvSpPr>
          <p:cNvPr id="3" name="Subtitle 2"/>
          <p:cNvSpPr>
            <a:spLocks noGrp="1"/>
          </p:cNvSpPr>
          <p:nvPr>
            <p:ph type="subTitle" idx="1"/>
          </p:nvPr>
        </p:nvSpPr>
        <p:spPr/>
        <p:txBody>
          <a:bodyPr/>
          <a:lstStyle/>
          <a:p>
            <a:r>
              <a:rPr lang="en-US" dirty="0" smtClean="0"/>
              <a:t>Agile Development Processes</a:t>
            </a:r>
          </a:p>
          <a:p>
            <a:r>
              <a:rPr lang="en-US" dirty="0" smtClean="0"/>
              <a:t>Eric Knauss</a:t>
            </a:r>
            <a:endParaRPr lang="en-US" dirty="0"/>
          </a:p>
        </p:txBody>
      </p:sp>
    </p:spTree>
    <p:extLst>
      <p:ext uri="{BB962C8B-B14F-4D97-AF65-F5344CB8AC3E}">
        <p14:creationId xmlns:p14="http://schemas.microsoft.com/office/powerpoint/2010/main" val="33034836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Principles</a:t>
            </a:r>
            <a:endParaRPr lang="en-US" dirty="0"/>
          </a:p>
        </p:txBody>
      </p:sp>
      <p:sp>
        <p:nvSpPr>
          <p:cNvPr id="3" name="Content Placeholder 2"/>
          <p:cNvSpPr>
            <a:spLocks noGrp="1"/>
          </p:cNvSpPr>
          <p:nvPr>
            <p:ph idx="1"/>
          </p:nvPr>
        </p:nvSpPr>
        <p:spPr/>
        <p:txBody>
          <a:bodyPr>
            <a:normAutofit/>
          </a:bodyPr>
          <a:lstStyle/>
          <a:p>
            <a:pPr marL="0" indent="0">
              <a:buNone/>
            </a:pPr>
            <a:endParaRPr lang="en-US" sz="2000" dirty="0"/>
          </a:p>
          <a:p>
            <a:pPr marL="457200" indent="-457200">
              <a:buFont typeface="+mj-lt"/>
              <a:buAutoNum type="arabicPeriod"/>
            </a:pPr>
            <a:r>
              <a:rPr lang="en-US" sz="2000" dirty="0" smtClean="0"/>
              <a:t>Early and continuous delivery of valuable software</a:t>
            </a:r>
          </a:p>
          <a:p>
            <a:pPr marL="457200" indent="-457200">
              <a:buFont typeface="+mj-lt"/>
              <a:buAutoNum type="arabicPeriod"/>
            </a:pPr>
            <a:r>
              <a:rPr lang="en-US" sz="2000" dirty="0" smtClean="0"/>
              <a:t>Welcome changing requirements, even late</a:t>
            </a:r>
          </a:p>
          <a:p>
            <a:pPr marL="457200" indent="-457200">
              <a:buFont typeface="+mj-lt"/>
              <a:buAutoNum type="arabicPeriod"/>
            </a:pPr>
            <a:r>
              <a:rPr lang="en-US" sz="2000" dirty="0"/>
              <a:t>Deliver working software </a:t>
            </a:r>
            <a:r>
              <a:rPr lang="en-US" sz="2000" dirty="0" smtClean="0"/>
              <a:t>frequently</a:t>
            </a:r>
          </a:p>
          <a:p>
            <a:pPr marL="457200" indent="-457200">
              <a:buFont typeface="+mj-lt"/>
              <a:buAutoNum type="arabicPeriod"/>
            </a:pPr>
            <a:r>
              <a:rPr lang="en-US" sz="2000" dirty="0"/>
              <a:t>Business people and developers must work </a:t>
            </a:r>
            <a:r>
              <a:rPr lang="en-US" sz="2000" dirty="0" smtClean="0"/>
              <a:t>together</a:t>
            </a:r>
          </a:p>
          <a:p>
            <a:pPr marL="457200" indent="-457200">
              <a:buFont typeface="+mj-lt"/>
              <a:buAutoNum type="arabicPeriod"/>
            </a:pPr>
            <a:r>
              <a:rPr lang="en-US" sz="2000" dirty="0"/>
              <a:t>Build projects around motivated </a:t>
            </a:r>
            <a:r>
              <a:rPr lang="en-US" sz="2000" dirty="0" smtClean="0"/>
              <a:t>individuals</a:t>
            </a:r>
          </a:p>
          <a:p>
            <a:pPr marL="457200" indent="-457200">
              <a:buFont typeface="+mj-lt"/>
              <a:buAutoNum type="arabicPeriod"/>
            </a:pPr>
            <a:r>
              <a:rPr lang="en-US" sz="2000" dirty="0" smtClean="0"/>
              <a:t>Face-to-face communication is most effective and efficient</a:t>
            </a:r>
          </a:p>
          <a:p>
            <a:pPr marL="457200" indent="-457200">
              <a:buFont typeface="+mj-lt"/>
              <a:buAutoNum type="arabicPeriod"/>
            </a:pPr>
            <a:r>
              <a:rPr lang="en-US" sz="2000" dirty="0"/>
              <a:t>Working software is the primary measure of </a:t>
            </a:r>
            <a:r>
              <a:rPr lang="en-US" sz="2000" dirty="0" smtClean="0"/>
              <a:t>progress</a:t>
            </a:r>
          </a:p>
          <a:p>
            <a:pPr marL="457200" indent="-457200">
              <a:buFont typeface="+mj-lt"/>
              <a:buAutoNum type="arabicPeriod"/>
            </a:pPr>
            <a:r>
              <a:rPr lang="en-US" sz="2000" dirty="0" smtClean="0"/>
              <a:t>Sustainable development</a:t>
            </a:r>
          </a:p>
          <a:p>
            <a:pPr marL="457200" indent="-457200">
              <a:buFont typeface="+mj-lt"/>
              <a:buAutoNum type="arabicPeriod"/>
            </a:pPr>
            <a:r>
              <a:rPr lang="en-US" sz="2000" dirty="0"/>
              <a:t>Continuous attention to technical excellence a</a:t>
            </a:r>
            <a:r>
              <a:rPr lang="en-US" sz="2000" dirty="0" smtClean="0"/>
              <a:t>nd </a:t>
            </a:r>
            <a:r>
              <a:rPr lang="en-US" sz="2000" dirty="0"/>
              <a:t>good </a:t>
            </a:r>
            <a:r>
              <a:rPr lang="en-US" sz="2000" dirty="0" smtClean="0"/>
              <a:t>design</a:t>
            </a:r>
          </a:p>
          <a:p>
            <a:pPr marL="457200" indent="-457200">
              <a:buFont typeface="+mj-lt"/>
              <a:buAutoNum type="arabicPeriod"/>
            </a:pPr>
            <a:r>
              <a:rPr lang="en-US" sz="2000" dirty="0" smtClean="0"/>
              <a:t>Simplicity is essential</a:t>
            </a:r>
          </a:p>
          <a:p>
            <a:pPr marL="457200" indent="-457200">
              <a:buFont typeface="+mj-lt"/>
              <a:buAutoNum type="arabicPeriod"/>
            </a:pPr>
            <a:r>
              <a:rPr lang="en-US" sz="2000" dirty="0" smtClean="0"/>
              <a:t>Self</a:t>
            </a:r>
            <a:r>
              <a:rPr lang="en-US" sz="2000" dirty="0"/>
              <a:t>-organizing </a:t>
            </a:r>
            <a:r>
              <a:rPr lang="en-US" sz="2000" dirty="0" smtClean="0"/>
              <a:t>teams</a:t>
            </a:r>
          </a:p>
          <a:p>
            <a:pPr marL="457200" indent="-457200">
              <a:buFont typeface="+mj-lt"/>
              <a:buAutoNum type="arabicPeriod"/>
            </a:pPr>
            <a:r>
              <a:rPr lang="en-US" sz="2000" dirty="0" smtClean="0"/>
              <a:t>Regular reflection</a:t>
            </a:r>
            <a:endParaRPr lang="en-US" sz="2000" dirty="0"/>
          </a:p>
        </p:txBody>
      </p:sp>
    </p:spTree>
    <p:extLst>
      <p:ext uri="{BB962C8B-B14F-4D97-AF65-F5344CB8AC3E}">
        <p14:creationId xmlns:p14="http://schemas.microsoft.com/office/powerpoint/2010/main" val="13700354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XP Principles</a:t>
            </a:r>
            <a:endParaRPr lang="en-US" dirty="0"/>
          </a:p>
        </p:txBody>
      </p:sp>
      <p:sp>
        <p:nvSpPr>
          <p:cNvPr id="4" name="Text Placeholder 3"/>
          <p:cNvSpPr>
            <a:spLocks noGrp="1"/>
          </p:cNvSpPr>
          <p:nvPr>
            <p:ph type="body" idx="1"/>
          </p:nvPr>
        </p:nvSpPr>
        <p:spPr>
          <a:xfrm>
            <a:off x="457200" y="1241989"/>
            <a:ext cx="4040188" cy="639762"/>
          </a:xfrm>
        </p:spPr>
        <p:txBody>
          <a:bodyPr/>
          <a:lstStyle/>
          <a:p>
            <a:r>
              <a:rPr lang="en-US" dirty="0" smtClean="0"/>
              <a:t>Core</a:t>
            </a:r>
            <a:endParaRPr lang="en-US" dirty="0"/>
          </a:p>
        </p:txBody>
      </p:sp>
      <p:sp>
        <p:nvSpPr>
          <p:cNvPr id="5" name="Content Placeholder 4"/>
          <p:cNvSpPr>
            <a:spLocks noGrp="1"/>
          </p:cNvSpPr>
          <p:nvPr>
            <p:ph sz="half" idx="2"/>
          </p:nvPr>
        </p:nvSpPr>
        <p:spPr>
          <a:xfrm>
            <a:off x="457200" y="1881751"/>
            <a:ext cx="4040188" cy="3951288"/>
          </a:xfrm>
        </p:spPr>
        <p:txBody>
          <a:bodyPr/>
          <a:lstStyle/>
          <a:p>
            <a:r>
              <a:rPr lang="en-US" dirty="0" smtClean="0"/>
              <a:t>Rapid feedback</a:t>
            </a:r>
          </a:p>
          <a:p>
            <a:r>
              <a:rPr lang="en-US" dirty="0" smtClean="0"/>
              <a:t>Assume simplicity</a:t>
            </a:r>
          </a:p>
          <a:p>
            <a:r>
              <a:rPr lang="en-US" dirty="0" smtClean="0"/>
              <a:t>Incremental change</a:t>
            </a:r>
          </a:p>
          <a:p>
            <a:r>
              <a:rPr lang="en-US" dirty="0" smtClean="0"/>
              <a:t>Embracing change</a:t>
            </a:r>
          </a:p>
          <a:p>
            <a:r>
              <a:rPr lang="en-US" dirty="0" smtClean="0"/>
              <a:t>Quality work</a:t>
            </a:r>
            <a:endParaRPr lang="en-US" dirty="0"/>
          </a:p>
        </p:txBody>
      </p:sp>
      <p:sp>
        <p:nvSpPr>
          <p:cNvPr id="6" name="Text Placeholder 5"/>
          <p:cNvSpPr>
            <a:spLocks noGrp="1"/>
          </p:cNvSpPr>
          <p:nvPr>
            <p:ph type="body" sz="quarter" idx="3"/>
          </p:nvPr>
        </p:nvSpPr>
        <p:spPr>
          <a:xfrm>
            <a:off x="4645025" y="1241989"/>
            <a:ext cx="4041775" cy="639762"/>
          </a:xfrm>
        </p:spPr>
        <p:txBody>
          <a:bodyPr/>
          <a:lstStyle/>
          <a:p>
            <a:r>
              <a:rPr lang="en-US" dirty="0" smtClean="0"/>
              <a:t>Less central</a:t>
            </a:r>
            <a:endParaRPr lang="en-US" dirty="0"/>
          </a:p>
        </p:txBody>
      </p:sp>
      <p:sp>
        <p:nvSpPr>
          <p:cNvPr id="7" name="Content Placeholder 6"/>
          <p:cNvSpPr>
            <a:spLocks noGrp="1"/>
          </p:cNvSpPr>
          <p:nvPr>
            <p:ph sz="quarter" idx="4"/>
          </p:nvPr>
        </p:nvSpPr>
        <p:spPr>
          <a:xfrm>
            <a:off x="4645025" y="1881751"/>
            <a:ext cx="4041775" cy="3951288"/>
          </a:xfrm>
        </p:spPr>
        <p:txBody>
          <a:bodyPr>
            <a:normAutofit fontScale="92500" lnSpcReduction="20000"/>
          </a:bodyPr>
          <a:lstStyle/>
          <a:p>
            <a:r>
              <a:rPr lang="en-US" dirty="0" smtClean="0"/>
              <a:t>Teach learning</a:t>
            </a:r>
          </a:p>
          <a:p>
            <a:r>
              <a:rPr lang="en-US" dirty="0" smtClean="0"/>
              <a:t>Small initial investment</a:t>
            </a:r>
          </a:p>
          <a:p>
            <a:r>
              <a:rPr lang="en-US" dirty="0" smtClean="0"/>
              <a:t>Play to win</a:t>
            </a:r>
          </a:p>
          <a:p>
            <a:r>
              <a:rPr lang="en-US" dirty="0" smtClean="0"/>
              <a:t>Concrete requirements</a:t>
            </a:r>
          </a:p>
          <a:p>
            <a:r>
              <a:rPr lang="en-US" dirty="0" smtClean="0"/>
              <a:t>Open, honest communication</a:t>
            </a:r>
          </a:p>
          <a:p>
            <a:r>
              <a:rPr lang="en-US" dirty="0" smtClean="0"/>
              <a:t>Work with people’s instincts, not against them</a:t>
            </a:r>
          </a:p>
          <a:p>
            <a:r>
              <a:rPr lang="en-US" dirty="0" smtClean="0"/>
              <a:t>Accepted responsibility</a:t>
            </a:r>
          </a:p>
          <a:p>
            <a:r>
              <a:rPr lang="en-US" dirty="0" smtClean="0"/>
              <a:t>Local adaptation</a:t>
            </a:r>
          </a:p>
          <a:p>
            <a:r>
              <a:rPr lang="en-US" dirty="0" smtClean="0"/>
              <a:t>Travel light</a:t>
            </a:r>
          </a:p>
          <a:p>
            <a:r>
              <a:rPr lang="en-US" dirty="0" smtClean="0"/>
              <a:t>Hones measurement</a:t>
            </a:r>
            <a:endParaRPr lang="en-US" dirty="0"/>
          </a:p>
        </p:txBody>
      </p:sp>
    </p:spTree>
    <p:extLst>
      <p:ext uri="{BB962C8B-B14F-4D97-AF65-F5344CB8AC3E}">
        <p14:creationId xmlns:p14="http://schemas.microsoft.com/office/powerpoint/2010/main" val="115828929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XP Practices</a:t>
            </a:r>
            <a:endParaRPr lang="en-US" dirty="0"/>
          </a:p>
        </p:txBody>
      </p:sp>
      <p:sp>
        <p:nvSpPr>
          <p:cNvPr id="3" name="Content Placeholder 2"/>
          <p:cNvSpPr>
            <a:spLocks noGrp="1"/>
          </p:cNvSpPr>
          <p:nvPr>
            <p:ph idx="1"/>
          </p:nvPr>
        </p:nvSpPr>
        <p:spPr/>
        <p:txBody>
          <a:bodyPr numCol="2">
            <a:normAutofit/>
          </a:bodyPr>
          <a:lstStyle/>
          <a:p>
            <a:r>
              <a:rPr lang="en-US" dirty="0" smtClean="0"/>
              <a:t>Planning game</a:t>
            </a:r>
          </a:p>
          <a:p>
            <a:endParaRPr lang="en-US" dirty="0" smtClean="0"/>
          </a:p>
          <a:p>
            <a:r>
              <a:rPr lang="en-US" dirty="0" smtClean="0"/>
              <a:t>Small releases</a:t>
            </a:r>
          </a:p>
          <a:p>
            <a:endParaRPr lang="en-US" dirty="0" smtClean="0"/>
          </a:p>
          <a:p>
            <a:r>
              <a:rPr lang="en-US" dirty="0" smtClean="0"/>
              <a:t>Metaphor</a:t>
            </a:r>
          </a:p>
          <a:p>
            <a:endParaRPr lang="en-US" dirty="0" smtClean="0"/>
          </a:p>
          <a:p>
            <a:r>
              <a:rPr lang="en-US" dirty="0" smtClean="0"/>
              <a:t>Simple design</a:t>
            </a:r>
          </a:p>
          <a:p>
            <a:endParaRPr lang="en-US" dirty="0" smtClean="0"/>
          </a:p>
          <a:p>
            <a:r>
              <a:rPr lang="en-US" dirty="0" smtClean="0"/>
              <a:t>Testing</a:t>
            </a:r>
          </a:p>
          <a:p>
            <a:endParaRPr lang="en-US" dirty="0" smtClean="0"/>
          </a:p>
          <a:p>
            <a:r>
              <a:rPr lang="en-US" dirty="0" smtClean="0"/>
              <a:t>Refactoring</a:t>
            </a:r>
          </a:p>
          <a:p>
            <a:endParaRPr lang="en-US" dirty="0" smtClean="0"/>
          </a:p>
          <a:p>
            <a:r>
              <a:rPr lang="en-US" dirty="0" smtClean="0"/>
              <a:t>Pair programming</a:t>
            </a:r>
          </a:p>
          <a:p>
            <a:endParaRPr lang="en-US" dirty="0" smtClean="0"/>
          </a:p>
          <a:p>
            <a:r>
              <a:rPr lang="en-US" dirty="0" smtClean="0"/>
              <a:t>Collective ownership</a:t>
            </a:r>
          </a:p>
          <a:p>
            <a:endParaRPr lang="en-US" dirty="0" smtClean="0"/>
          </a:p>
          <a:p>
            <a:r>
              <a:rPr lang="en-US" dirty="0" smtClean="0"/>
              <a:t>Continuous integration</a:t>
            </a:r>
          </a:p>
          <a:p>
            <a:endParaRPr lang="en-US" dirty="0" smtClean="0"/>
          </a:p>
          <a:p>
            <a:r>
              <a:rPr lang="en-US" dirty="0" smtClean="0"/>
              <a:t>40h week</a:t>
            </a:r>
          </a:p>
          <a:p>
            <a:endParaRPr lang="en-US" dirty="0" smtClean="0"/>
          </a:p>
          <a:p>
            <a:r>
              <a:rPr lang="en-US" dirty="0" smtClean="0"/>
              <a:t>On-site customer</a:t>
            </a:r>
          </a:p>
          <a:p>
            <a:endParaRPr lang="en-US" dirty="0" smtClean="0"/>
          </a:p>
          <a:p>
            <a:r>
              <a:rPr lang="en-US" dirty="0" smtClean="0"/>
              <a:t>Coding standards</a:t>
            </a:r>
            <a:endParaRPr lang="en-US" dirty="0"/>
          </a:p>
        </p:txBody>
      </p:sp>
    </p:spTree>
    <p:extLst>
      <p:ext uri="{BB962C8B-B14F-4D97-AF65-F5344CB8AC3E}">
        <p14:creationId xmlns:p14="http://schemas.microsoft.com/office/powerpoint/2010/main" val="43787284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Scrum Principles</a:t>
            </a:r>
            <a:endParaRPr lang="en-US" dirty="0"/>
          </a:p>
        </p:txBody>
      </p:sp>
      <p:sp>
        <p:nvSpPr>
          <p:cNvPr id="3" name="Content Placeholder 2"/>
          <p:cNvSpPr>
            <a:spLocks noGrp="1"/>
          </p:cNvSpPr>
          <p:nvPr>
            <p:ph idx="1"/>
          </p:nvPr>
        </p:nvSpPr>
        <p:spPr/>
        <p:txBody>
          <a:bodyPr anchor="ctr"/>
          <a:lstStyle/>
          <a:p>
            <a:r>
              <a:rPr lang="en-US" dirty="0" smtClean="0"/>
              <a:t>Reflection</a:t>
            </a:r>
          </a:p>
          <a:p>
            <a:pPr lvl="1"/>
            <a:r>
              <a:rPr lang="en-US" dirty="0" smtClean="0"/>
              <a:t>Stop and review product &amp; process</a:t>
            </a:r>
          </a:p>
          <a:p>
            <a:pPr lvl="1"/>
            <a:endParaRPr lang="en-US" dirty="0" smtClean="0"/>
          </a:p>
          <a:p>
            <a:r>
              <a:rPr lang="en-US" dirty="0" smtClean="0"/>
              <a:t>Self-correction</a:t>
            </a:r>
          </a:p>
          <a:p>
            <a:pPr lvl="1"/>
            <a:r>
              <a:rPr lang="en-US" dirty="0" smtClean="0"/>
              <a:t>Based on reflection</a:t>
            </a:r>
          </a:p>
          <a:p>
            <a:pPr lvl="1"/>
            <a:endParaRPr lang="en-US" dirty="0" smtClean="0"/>
          </a:p>
          <a:p>
            <a:r>
              <a:rPr lang="en-US" dirty="0" smtClean="0"/>
              <a:t>Visibility</a:t>
            </a:r>
          </a:p>
          <a:p>
            <a:pPr lvl="1"/>
            <a:r>
              <a:rPr lang="en-US" dirty="0" smtClean="0"/>
              <a:t>Everything is visible (=known) for all stakeholders, e.g. plans, schedules, issues, …</a:t>
            </a:r>
          </a:p>
          <a:p>
            <a:pPr lvl="1"/>
            <a:endParaRPr lang="en-US" dirty="0"/>
          </a:p>
        </p:txBody>
      </p:sp>
    </p:spTree>
    <p:extLst>
      <p:ext uri="{BB962C8B-B14F-4D97-AF65-F5344CB8AC3E}">
        <p14:creationId xmlns:p14="http://schemas.microsoft.com/office/powerpoint/2010/main" val="78579364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Scrum practices</a:t>
            </a:r>
            <a:endParaRPr lang="en-US" dirty="0"/>
          </a:p>
        </p:txBody>
      </p:sp>
      <p:sp>
        <p:nvSpPr>
          <p:cNvPr id="3" name="Content Placeholder 2"/>
          <p:cNvSpPr>
            <a:spLocks noGrp="1"/>
          </p:cNvSpPr>
          <p:nvPr>
            <p:ph idx="1"/>
          </p:nvPr>
        </p:nvSpPr>
        <p:spPr/>
        <p:txBody>
          <a:bodyPr anchor="ctr">
            <a:normAutofit/>
          </a:bodyPr>
          <a:lstStyle/>
          <a:p>
            <a:r>
              <a:rPr lang="en-US" dirty="0"/>
              <a:t>Product backlog vs. Sprint </a:t>
            </a:r>
            <a:r>
              <a:rPr lang="en-US" dirty="0" smtClean="0"/>
              <a:t>backlog</a:t>
            </a:r>
          </a:p>
          <a:p>
            <a:pPr lvl="1"/>
            <a:endParaRPr lang="en-US" dirty="0"/>
          </a:p>
          <a:p>
            <a:r>
              <a:rPr lang="en-US" dirty="0" smtClean="0"/>
              <a:t>Sprint planning</a:t>
            </a:r>
          </a:p>
          <a:p>
            <a:pPr lvl="1"/>
            <a:r>
              <a:rPr lang="en-US" dirty="0"/>
              <a:t>Planning poker: estimate cost</a:t>
            </a:r>
          </a:p>
          <a:p>
            <a:pPr lvl="1"/>
            <a:r>
              <a:rPr lang="en-US" dirty="0"/>
              <a:t>ROI (Return on Investment): cost vs. </a:t>
            </a:r>
            <a:r>
              <a:rPr lang="en-US" dirty="0" smtClean="0"/>
              <a:t>benefit</a:t>
            </a:r>
          </a:p>
          <a:p>
            <a:pPr lvl="1"/>
            <a:endParaRPr lang="en-US" dirty="0" smtClean="0"/>
          </a:p>
          <a:p>
            <a:r>
              <a:rPr lang="en-US" dirty="0" smtClean="0"/>
              <a:t>Retrospective</a:t>
            </a:r>
          </a:p>
          <a:p>
            <a:pPr lvl="1"/>
            <a:endParaRPr lang="en-US" dirty="0" smtClean="0"/>
          </a:p>
          <a:p>
            <a:r>
              <a:rPr lang="en-US" dirty="0"/>
              <a:t>Fixed sprint </a:t>
            </a:r>
            <a:r>
              <a:rPr lang="en-US" dirty="0" smtClean="0"/>
              <a:t>length</a:t>
            </a:r>
          </a:p>
          <a:p>
            <a:pPr lvl="1"/>
            <a:endParaRPr lang="en-US" dirty="0"/>
          </a:p>
          <a:p>
            <a:r>
              <a:rPr lang="en-US" dirty="0" smtClean="0"/>
              <a:t>Burn-down charts</a:t>
            </a:r>
          </a:p>
          <a:p>
            <a:pPr lvl="1"/>
            <a:endParaRPr lang="en-US" dirty="0" smtClean="0"/>
          </a:p>
          <a:p>
            <a:r>
              <a:rPr lang="en-US" dirty="0" smtClean="0"/>
              <a:t>Daily scrum: no longer than 15min</a:t>
            </a:r>
          </a:p>
          <a:p>
            <a:endParaRPr lang="en-US" dirty="0"/>
          </a:p>
        </p:txBody>
      </p:sp>
    </p:spTree>
    <p:extLst>
      <p:ext uri="{BB962C8B-B14F-4D97-AF65-F5344CB8AC3E}">
        <p14:creationId xmlns:p14="http://schemas.microsoft.com/office/powerpoint/2010/main" val="3865660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Kanban</a:t>
            </a:r>
            <a:r>
              <a:rPr lang="en-US" dirty="0" smtClean="0"/>
              <a:t> principles</a:t>
            </a:r>
            <a:endParaRPr lang="en-US" dirty="0"/>
          </a:p>
        </p:txBody>
      </p:sp>
      <p:sp>
        <p:nvSpPr>
          <p:cNvPr id="3" name="Content Placeholder 2"/>
          <p:cNvSpPr>
            <a:spLocks noGrp="1"/>
          </p:cNvSpPr>
          <p:nvPr>
            <p:ph idx="1"/>
          </p:nvPr>
        </p:nvSpPr>
        <p:spPr/>
        <p:txBody>
          <a:bodyPr anchor="ctr"/>
          <a:lstStyle/>
          <a:p>
            <a:r>
              <a:rPr lang="en-US" dirty="0" smtClean="0"/>
              <a:t>Start with what you do now</a:t>
            </a:r>
          </a:p>
          <a:p>
            <a:endParaRPr lang="en-US" dirty="0" smtClean="0"/>
          </a:p>
          <a:p>
            <a:r>
              <a:rPr lang="en-US" dirty="0" smtClean="0"/>
              <a:t>Agree to pursue incremental, evolutionary change</a:t>
            </a:r>
          </a:p>
          <a:p>
            <a:endParaRPr lang="en-US" dirty="0" smtClean="0"/>
          </a:p>
          <a:p>
            <a:r>
              <a:rPr lang="en-US" dirty="0" smtClean="0"/>
              <a:t>Respect the current process, roles, responsibilities and titles</a:t>
            </a:r>
          </a:p>
          <a:p>
            <a:endParaRPr lang="en-US" dirty="0" smtClean="0"/>
          </a:p>
          <a:p>
            <a:r>
              <a:rPr lang="en-US" dirty="0" smtClean="0"/>
              <a:t>Leadership at all levels</a:t>
            </a:r>
            <a:endParaRPr lang="en-US" dirty="0"/>
          </a:p>
        </p:txBody>
      </p:sp>
      <p:sp>
        <p:nvSpPr>
          <p:cNvPr id="4" name="TextBox 3"/>
          <p:cNvSpPr txBox="1"/>
          <p:nvPr/>
        </p:nvSpPr>
        <p:spPr>
          <a:xfrm>
            <a:off x="5491093" y="5966808"/>
            <a:ext cx="3442018" cy="369332"/>
          </a:xfrm>
          <a:prstGeom prst="rect">
            <a:avLst/>
          </a:prstGeom>
          <a:noFill/>
        </p:spPr>
        <p:txBody>
          <a:bodyPr wrap="none" rtlCol="0">
            <a:spAutoFit/>
          </a:bodyPr>
          <a:lstStyle/>
          <a:p>
            <a:r>
              <a:rPr lang="en-US" dirty="0" smtClean="0"/>
              <a:t>The following is based on [KS2009]</a:t>
            </a:r>
            <a:endParaRPr lang="en-US" dirty="0"/>
          </a:p>
        </p:txBody>
      </p:sp>
    </p:spTree>
    <p:extLst>
      <p:ext uri="{BB962C8B-B14F-4D97-AF65-F5344CB8AC3E}">
        <p14:creationId xmlns:p14="http://schemas.microsoft.com/office/powerpoint/2010/main" val="34382419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Kanban</a:t>
            </a:r>
            <a:r>
              <a:rPr lang="en-US" dirty="0" smtClean="0"/>
              <a:t> core practices</a:t>
            </a:r>
            <a:endParaRPr lang="en-US" dirty="0"/>
          </a:p>
        </p:txBody>
      </p:sp>
      <p:sp>
        <p:nvSpPr>
          <p:cNvPr id="3" name="Content Placeholder 2"/>
          <p:cNvSpPr>
            <a:spLocks noGrp="1"/>
          </p:cNvSpPr>
          <p:nvPr>
            <p:ph idx="1"/>
          </p:nvPr>
        </p:nvSpPr>
        <p:spPr/>
        <p:txBody>
          <a:bodyPr>
            <a:normAutofit/>
          </a:bodyPr>
          <a:lstStyle/>
          <a:p>
            <a:r>
              <a:rPr lang="en-US" dirty="0" smtClean="0"/>
              <a:t>Visualize</a:t>
            </a:r>
          </a:p>
          <a:p>
            <a:pPr lvl="1"/>
            <a:r>
              <a:rPr lang="en-US" dirty="0" smtClean="0"/>
              <a:t>Visualization of workflow allows to understand and improve it</a:t>
            </a:r>
          </a:p>
          <a:p>
            <a:r>
              <a:rPr lang="en-US" dirty="0" smtClean="0"/>
              <a:t>Limit Work-in-Progress</a:t>
            </a:r>
          </a:p>
          <a:p>
            <a:pPr lvl="1"/>
            <a:r>
              <a:rPr lang="en-US" dirty="0" smtClean="0"/>
              <a:t>Limit the amount of </a:t>
            </a:r>
            <a:r>
              <a:rPr lang="en-US" dirty="0" err="1" smtClean="0"/>
              <a:t>workitems</a:t>
            </a:r>
            <a:r>
              <a:rPr lang="en-US" dirty="0" smtClean="0"/>
              <a:t> for each step</a:t>
            </a:r>
          </a:p>
          <a:p>
            <a:pPr lvl="1"/>
            <a:r>
              <a:rPr lang="en-US" dirty="0" smtClean="0"/>
              <a:t>Introduce a pull-system</a:t>
            </a:r>
          </a:p>
          <a:p>
            <a:r>
              <a:rPr lang="en-US" dirty="0" smtClean="0"/>
              <a:t>Manage flow</a:t>
            </a:r>
          </a:p>
          <a:p>
            <a:pPr lvl="1"/>
            <a:r>
              <a:rPr lang="en-US" dirty="0" smtClean="0"/>
              <a:t>Measure how </a:t>
            </a:r>
            <a:r>
              <a:rPr lang="en-US" dirty="0" err="1" smtClean="0"/>
              <a:t>workitems</a:t>
            </a:r>
            <a:r>
              <a:rPr lang="en-US" dirty="0" smtClean="0"/>
              <a:t> flow through the process and understand, if a change improves the situation</a:t>
            </a:r>
          </a:p>
          <a:p>
            <a:r>
              <a:rPr lang="en-US" dirty="0" smtClean="0"/>
              <a:t>Make policies explicit</a:t>
            </a:r>
          </a:p>
          <a:p>
            <a:r>
              <a:rPr lang="en-US" dirty="0" smtClean="0"/>
              <a:t>Implement feedback loops</a:t>
            </a:r>
          </a:p>
          <a:p>
            <a:pPr lvl="1"/>
            <a:r>
              <a:rPr lang="en-US" dirty="0" smtClean="0"/>
              <a:t>Understand (as a team) how good the process is working</a:t>
            </a:r>
          </a:p>
          <a:p>
            <a:r>
              <a:rPr lang="en-US" dirty="0" smtClean="0"/>
              <a:t>Improve collaboratively, evolve experimentally</a:t>
            </a:r>
          </a:p>
          <a:p>
            <a:pPr lvl="1"/>
            <a:r>
              <a:rPr lang="en-US" dirty="0" smtClean="0"/>
              <a:t>Whole team needs to share a theory on why  (small) change helps</a:t>
            </a:r>
            <a:endParaRPr lang="en-US" dirty="0"/>
          </a:p>
        </p:txBody>
      </p:sp>
    </p:spTree>
    <p:extLst>
      <p:ext uri="{BB962C8B-B14F-4D97-AF65-F5344CB8AC3E}">
        <p14:creationId xmlns:p14="http://schemas.microsoft.com/office/powerpoint/2010/main" val="221373526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Kanban</a:t>
            </a:r>
            <a:r>
              <a:rPr lang="en-US" dirty="0" smtClean="0"/>
              <a:t>-Board</a:t>
            </a:r>
            <a:endParaRPr lang="en-US" dirty="0"/>
          </a:p>
        </p:txBody>
      </p:sp>
      <p:pic>
        <p:nvPicPr>
          <p:cNvPr id="4" name="Picture 3"/>
          <p:cNvPicPr>
            <a:picLocks noChangeAspect="1"/>
          </p:cNvPicPr>
          <p:nvPr/>
        </p:nvPicPr>
        <p:blipFill>
          <a:blip r:embed="rId2"/>
          <a:stretch>
            <a:fillRect/>
          </a:stretch>
        </p:blipFill>
        <p:spPr>
          <a:xfrm>
            <a:off x="1244600" y="1955800"/>
            <a:ext cx="6642561" cy="2933904"/>
          </a:xfrm>
          <a:prstGeom prst="rect">
            <a:avLst/>
          </a:prstGeom>
        </p:spPr>
      </p:pic>
      <p:sp>
        <p:nvSpPr>
          <p:cNvPr id="5" name="TextBox 4"/>
          <p:cNvSpPr txBox="1"/>
          <p:nvPr/>
        </p:nvSpPr>
        <p:spPr>
          <a:xfrm>
            <a:off x="8123806" y="5966808"/>
            <a:ext cx="1020194" cy="369332"/>
          </a:xfrm>
          <a:prstGeom prst="rect">
            <a:avLst/>
          </a:prstGeom>
          <a:noFill/>
        </p:spPr>
        <p:txBody>
          <a:bodyPr wrap="none" rtlCol="0">
            <a:spAutoFit/>
          </a:bodyPr>
          <a:lstStyle/>
          <a:p>
            <a:r>
              <a:rPr lang="en-US" dirty="0" smtClean="0"/>
              <a:t>[KS2009]</a:t>
            </a:r>
            <a:endParaRPr lang="en-US" dirty="0"/>
          </a:p>
        </p:txBody>
      </p:sp>
    </p:spTree>
    <p:extLst>
      <p:ext uri="{BB962C8B-B14F-4D97-AF65-F5344CB8AC3E}">
        <p14:creationId xmlns:p14="http://schemas.microsoft.com/office/powerpoint/2010/main" val="415138500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 work in progress</a:t>
            </a:r>
            <a:endParaRPr lang="en-US" dirty="0"/>
          </a:p>
        </p:txBody>
      </p:sp>
      <p:sp>
        <p:nvSpPr>
          <p:cNvPr id="3" name="Content Placeholder 2"/>
          <p:cNvSpPr>
            <a:spLocks noGrp="1"/>
          </p:cNvSpPr>
          <p:nvPr>
            <p:ph idx="1"/>
          </p:nvPr>
        </p:nvSpPr>
        <p:spPr/>
        <p:txBody>
          <a:bodyPr anchor="ctr">
            <a:normAutofit/>
          </a:bodyPr>
          <a:lstStyle/>
          <a:p>
            <a:r>
              <a:rPr lang="en-US" dirty="0"/>
              <a:t>P</a:t>
            </a:r>
            <a:r>
              <a:rPr lang="en-US" dirty="0" smtClean="0"/>
              <a:t>revent </a:t>
            </a:r>
            <a:r>
              <a:rPr lang="en-US" dirty="0"/>
              <a:t>context switching </a:t>
            </a:r>
          </a:p>
          <a:p>
            <a:pPr lvl="1"/>
            <a:r>
              <a:rPr lang="en-US" dirty="0"/>
              <a:t>Reduce multi-tasking </a:t>
            </a:r>
          </a:p>
          <a:p>
            <a:pPr lvl="1"/>
            <a:r>
              <a:rPr lang="en-US" dirty="0"/>
              <a:t>performing tasks sequentially yields results sooner </a:t>
            </a:r>
            <a:endParaRPr lang="en-US" dirty="0" smtClean="0"/>
          </a:p>
          <a:p>
            <a:pPr lvl="1"/>
            <a:endParaRPr lang="en-US" dirty="0"/>
          </a:p>
          <a:p>
            <a:r>
              <a:rPr lang="en-US" dirty="0" smtClean="0"/>
              <a:t>Maximize throughput</a:t>
            </a:r>
          </a:p>
          <a:p>
            <a:pPr lvl="1"/>
            <a:endParaRPr lang="en-US" dirty="0" smtClean="0"/>
          </a:p>
          <a:p>
            <a:r>
              <a:rPr lang="en-US" dirty="0" smtClean="0"/>
              <a:t>Enhance </a:t>
            </a:r>
            <a:r>
              <a:rPr lang="en-US" dirty="0"/>
              <a:t>teamwork </a:t>
            </a:r>
            <a:endParaRPr lang="en-US" dirty="0" smtClean="0"/>
          </a:p>
          <a:p>
            <a:pPr lvl="1"/>
            <a:r>
              <a:rPr lang="en-US" dirty="0" smtClean="0"/>
              <a:t>working </a:t>
            </a:r>
            <a:r>
              <a:rPr lang="en-US" dirty="0"/>
              <a:t>together to make things done </a:t>
            </a:r>
            <a:endParaRPr lang="en-US" dirty="0" smtClean="0"/>
          </a:p>
          <a:p>
            <a:pPr lvl="1"/>
            <a:r>
              <a:rPr lang="en-US" dirty="0" smtClean="0"/>
              <a:t>increase </a:t>
            </a:r>
            <a:r>
              <a:rPr lang="en-US" dirty="0"/>
              <a:t>cross-functionality </a:t>
            </a:r>
          </a:p>
          <a:p>
            <a:endParaRPr lang="en-US" dirty="0"/>
          </a:p>
        </p:txBody>
      </p:sp>
    </p:spTree>
    <p:extLst>
      <p:ext uri="{BB962C8B-B14F-4D97-AF65-F5344CB8AC3E}">
        <p14:creationId xmlns:p14="http://schemas.microsoft.com/office/powerpoint/2010/main" val="298875683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WIP Strategy</a:t>
            </a:r>
            <a:endParaRPr lang="en-US" dirty="0"/>
          </a:p>
        </p:txBody>
      </p:sp>
      <p:sp>
        <p:nvSpPr>
          <p:cNvPr id="3" name="Content Placeholder 2"/>
          <p:cNvSpPr>
            <a:spLocks noGrp="1"/>
          </p:cNvSpPr>
          <p:nvPr>
            <p:ph idx="1"/>
          </p:nvPr>
        </p:nvSpPr>
        <p:spPr/>
        <p:txBody>
          <a:bodyPr anchor="ctr">
            <a:normAutofit/>
          </a:bodyPr>
          <a:lstStyle/>
          <a:p>
            <a:r>
              <a:rPr lang="en-US" dirty="0" smtClean="0"/>
              <a:t>Start </a:t>
            </a:r>
            <a:r>
              <a:rPr lang="en-US" dirty="0"/>
              <a:t>with some initial value </a:t>
            </a:r>
            <a:endParaRPr lang="en-US" dirty="0" smtClean="0"/>
          </a:p>
          <a:p>
            <a:pPr lvl="1"/>
            <a:r>
              <a:rPr lang="en-US" dirty="0"/>
              <a:t>Small constant (1-3) </a:t>
            </a:r>
          </a:p>
          <a:p>
            <a:pPr lvl="1"/>
            <a:r>
              <a:rPr lang="en-US" dirty="0"/>
              <a:t>number of developers </a:t>
            </a:r>
            <a:endParaRPr lang="en-US" dirty="0" smtClean="0"/>
          </a:p>
          <a:p>
            <a:pPr lvl="1"/>
            <a:r>
              <a:rPr lang="en-US" dirty="0" smtClean="0"/>
              <a:t>number </a:t>
            </a:r>
            <a:r>
              <a:rPr lang="en-US" dirty="0"/>
              <a:t>of testers </a:t>
            </a:r>
            <a:endParaRPr lang="en-US" dirty="0" smtClean="0"/>
          </a:p>
          <a:p>
            <a:pPr lvl="1"/>
            <a:endParaRPr lang="en-US" dirty="0" smtClean="0"/>
          </a:p>
          <a:p>
            <a:r>
              <a:rPr lang="en-US" dirty="0" smtClean="0"/>
              <a:t>Measure </a:t>
            </a:r>
            <a:r>
              <a:rPr lang="en-US" dirty="0"/>
              <a:t>the cycle time </a:t>
            </a:r>
          </a:p>
          <a:p>
            <a:pPr lvl="1"/>
            <a:r>
              <a:rPr lang="en-US" dirty="0" smtClean="0"/>
              <a:t>average </a:t>
            </a:r>
            <a:r>
              <a:rPr lang="en-US" dirty="0"/>
              <a:t>time of one piece full cycle flow </a:t>
            </a:r>
            <a:endParaRPr lang="en-US" dirty="0" smtClean="0"/>
          </a:p>
          <a:p>
            <a:pPr lvl="1"/>
            <a:endParaRPr lang="en-US" dirty="0"/>
          </a:p>
          <a:p>
            <a:r>
              <a:rPr lang="en-US" dirty="0" smtClean="0"/>
              <a:t>Change </a:t>
            </a:r>
            <a:r>
              <a:rPr lang="en-US" dirty="0"/>
              <a:t>limit to decrease cycle time </a:t>
            </a:r>
          </a:p>
          <a:p>
            <a:endParaRPr lang="en-US" dirty="0"/>
          </a:p>
        </p:txBody>
      </p:sp>
    </p:spTree>
    <p:extLst>
      <p:ext uri="{BB962C8B-B14F-4D97-AF65-F5344CB8AC3E}">
        <p14:creationId xmlns:p14="http://schemas.microsoft.com/office/powerpoint/2010/main" val="92538467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Announcements</a:t>
            </a:r>
            <a:endParaRPr lang="en-US" dirty="0"/>
          </a:p>
        </p:txBody>
      </p:sp>
      <p:sp>
        <p:nvSpPr>
          <p:cNvPr id="3" name="Content Placeholder 2"/>
          <p:cNvSpPr>
            <a:spLocks noGrp="1"/>
          </p:cNvSpPr>
          <p:nvPr>
            <p:ph idx="1"/>
          </p:nvPr>
        </p:nvSpPr>
        <p:spPr/>
        <p:txBody>
          <a:bodyPr/>
          <a:lstStyle/>
          <a:p>
            <a:r>
              <a:rPr lang="en-US" dirty="0" smtClean="0"/>
              <a:t>Challenge lab</a:t>
            </a:r>
          </a:p>
          <a:p>
            <a:endParaRPr lang="en-US" dirty="0"/>
          </a:p>
          <a:p>
            <a:r>
              <a:rPr lang="en-US" dirty="0" smtClean="0"/>
              <a:t>Optional workshop on </a:t>
            </a:r>
            <a:r>
              <a:rPr lang="en-US" dirty="0" err="1" smtClean="0"/>
              <a:t>Git</a:t>
            </a:r>
            <a:r>
              <a:rPr lang="en-US" dirty="0" smtClean="0"/>
              <a:t> / </a:t>
            </a:r>
            <a:r>
              <a:rPr lang="en-US" dirty="0" err="1" smtClean="0"/>
              <a:t>Github</a:t>
            </a:r>
            <a:r>
              <a:rPr lang="en-US" dirty="0" smtClean="0"/>
              <a:t> / Android on Thursday, 2016-04-21?</a:t>
            </a:r>
          </a:p>
          <a:p>
            <a:pPr lvl="1"/>
            <a:r>
              <a:rPr lang="en-US" dirty="0" smtClean="0"/>
              <a:t>Please indicate interest (now, email, or via course representatives)</a:t>
            </a:r>
          </a:p>
          <a:p>
            <a:pPr lvl="1"/>
            <a:endParaRPr lang="en-US" dirty="0"/>
          </a:p>
          <a:p>
            <a:r>
              <a:rPr lang="en-US" dirty="0" smtClean="0"/>
              <a:t>Any Roadblocks?</a:t>
            </a:r>
            <a:endParaRPr lang="en-US" dirty="0"/>
          </a:p>
        </p:txBody>
      </p:sp>
    </p:spTree>
    <p:extLst>
      <p:ext uri="{BB962C8B-B14F-4D97-AF65-F5344CB8AC3E}">
        <p14:creationId xmlns:p14="http://schemas.microsoft.com/office/powerpoint/2010/main" val="661189682"/>
      </p:ext>
    </p:extLst>
  </p:cSld>
  <p:clrMapOvr>
    <a:masterClrMapping/>
  </p:clrMapOvr>
  <p:transition xmlns:p14="http://schemas.microsoft.com/office/powerpoint/2010/mai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Idle Members</a:t>
            </a:r>
            <a:endParaRPr lang="en-US" dirty="0"/>
          </a:p>
        </p:txBody>
      </p:sp>
      <p:sp>
        <p:nvSpPr>
          <p:cNvPr id="3" name="Content Placeholder 2"/>
          <p:cNvSpPr>
            <a:spLocks noGrp="1"/>
          </p:cNvSpPr>
          <p:nvPr>
            <p:ph idx="1"/>
          </p:nvPr>
        </p:nvSpPr>
        <p:spPr/>
        <p:txBody>
          <a:bodyPr anchor="ctr">
            <a:normAutofit lnSpcReduction="10000"/>
          </a:bodyPr>
          <a:lstStyle/>
          <a:p>
            <a:r>
              <a:rPr lang="en-US" dirty="0"/>
              <a:t>Can you help progress </a:t>
            </a:r>
            <a:r>
              <a:rPr lang="en-US" dirty="0" smtClean="0"/>
              <a:t>an </a:t>
            </a:r>
            <a:r>
              <a:rPr lang="en-US" dirty="0"/>
              <a:t>existing </a:t>
            </a:r>
            <a:r>
              <a:rPr lang="en-US" dirty="0" err="1"/>
              <a:t>kanban</a:t>
            </a:r>
            <a:r>
              <a:rPr lang="en-US" dirty="0"/>
              <a:t>? – Work on that. </a:t>
            </a:r>
            <a:endParaRPr lang="en-US" dirty="0" smtClean="0"/>
          </a:p>
          <a:p>
            <a:pPr lvl="1"/>
            <a:endParaRPr lang="en-US" dirty="0"/>
          </a:p>
          <a:p>
            <a:r>
              <a:rPr lang="en-US" dirty="0"/>
              <a:t>Don’t have the right skills? – Find the bottleneck and work to release it. </a:t>
            </a:r>
            <a:endParaRPr lang="en-US" dirty="0" smtClean="0"/>
          </a:p>
          <a:p>
            <a:pPr lvl="1"/>
            <a:endParaRPr lang="en-US" dirty="0"/>
          </a:p>
          <a:p>
            <a:r>
              <a:rPr lang="en-US" dirty="0"/>
              <a:t>Don’t have the right skills? – Pull in work from the queue. </a:t>
            </a:r>
            <a:endParaRPr lang="en-US" dirty="0" smtClean="0"/>
          </a:p>
          <a:p>
            <a:pPr lvl="1"/>
            <a:endParaRPr lang="en-US" dirty="0"/>
          </a:p>
          <a:p>
            <a:r>
              <a:rPr lang="en-US" dirty="0"/>
              <a:t>Can’t start anything in the queue? – Check if there </a:t>
            </a:r>
            <a:r>
              <a:rPr lang="en-US" dirty="0" smtClean="0"/>
              <a:t>is any </a:t>
            </a:r>
            <a:r>
              <a:rPr lang="en-US" dirty="0"/>
              <a:t>lower priority to start investigating. </a:t>
            </a:r>
            <a:endParaRPr lang="en-US" dirty="0" smtClean="0"/>
          </a:p>
          <a:p>
            <a:pPr lvl="1"/>
            <a:endParaRPr lang="en-US" dirty="0"/>
          </a:p>
          <a:p>
            <a:r>
              <a:rPr lang="en-US" dirty="0"/>
              <a:t>There is nothing lower priority? – Find other interesting work (refactoring, tool automation, innovation). </a:t>
            </a:r>
          </a:p>
          <a:p>
            <a:pPr marL="0" indent="0">
              <a:buNone/>
            </a:pPr>
            <a:endParaRPr lang="en-US" dirty="0"/>
          </a:p>
        </p:txBody>
      </p:sp>
    </p:spTree>
    <p:extLst>
      <p:ext uri="{BB962C8B-B14F-4D97-AF65-F5344CB8AC3E}">
        <p14:creationId xmlns:p14="http://schemas.microsoft.com/office/powerpoint/2010/main" val="27979931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Metrics</a:t>
            </a:r>
            <a:endParaRPr lang="en-US" dirty="0"/>
          </a:p>
        </p:txBody>
      </p:sp>
      <p:sp>
        <p:nvSpPr>
          <p:cNvPr id="3" name="Content Placeholder 2"/>
          <p:cNvSpPr>
            <a:spLocks noGrp="1"/>
          </p:cNvSpPr>
          <p:nvPr>
            <p:ph idx="1"/>
          </p:nvPr>
        </p:nvSpPr>
        <p:spPr/>
        <p:txBody>
          <a:bodyPr anchor="ctr">
            <a:normAutofit lnSpcReduction="10000"/>
          </a:bodyPr>
          <a:lstStyle/>
          <a:p>
            <a:r>
              <a:rPr lang="en-US" dirty="0"/>
              <a:t>Stories in progress (</a:t>
            </a:r>
            <a:r>
              <a:rPr lang="en-US" dirty="0" smtClean="0"/>
              <a:t>SIP)</a:t>
            </a:r>
          </a:p>
          <a:p>
            <a:pPr lvl="1"/>
            <a:endParaRPr lang="en-US" dirty="0" smtClean="0"/>
          </a:p>
          <a:p>
            <a:r>
              <a:rPr lang="en-US" dirty="0" smtClean="0"/>
              <a:t>When </a:t>
            </a:r>
            <a:r>
              <a:rPr lang="en-US" dirty="0"/>
              <a:t>story enters stories queue set entry date (ED) </a:t>
            </a:r>
            <a:endParaRPr lang="en-US" dirty="0" smtClean="0"/>
          </a:p>
          <a:p>
            <a:pPr lvl="1"/>
            <a:endParaRPr lang="en-US" dirty="0"/>
          </a:p>
          <a:p>
            <a:r>
              <a:rPr lang="en-US" dirty="0"/>
              <a:t>When story enters first process step set start processing date (SPD) </a:t>
            </a:r>
            <a:endParaRPr lang="en-US" dirty="0" smtClean="0"/>
          </a:p>
          <a:p>
            <a:pPr lvl="1"/>
            <a:endParaRPr lang="en-US" dirty="0"/>
          </a:p>
          <a:p>
            <a:r>
              <a:rPr lang="en-US" dirty="0" smtClean="0"/>
              <a:t>When </a:t>
            </a:r>
            <a:r>
              <a:rPr lang="en-US" dirty="0"/>
              <a:t>story is done set finish date (FD) </a:t>
            </a:r>
            <a:endParaRPr lang="en-US" dirty="0" smtClean="0"/>
          </a:p>
          <a:p>
            <a:pPr lvl="1"/>
            <a:endParaRPr lang="en-US" dirty="0" smtClean="0"/>
          </a:p>
          <a:p>
            <a:r>
              <a:rPr lang="en-US" dirty="0" smtClean="0"/>
              <a:t>Cycle </a:t>
            </a:r>
            <a:r>
              <a:rPr lang="en-US" dirty="0"/>
              <a:t>time (CT) = FD – </a:t>
            </a:r>
            <a:r>
              <a:rPr lang="en-US" dirty="0" smtClean="0"/>
              <a:t>SPD</a:t>
            </a:r>
          </a:p>
          <a:p>
            <a:pPr lvl="1"/>
            <a:endParaRPr lang="en-US" dirty="0" smtClean="0"/>
          </a:p>
          <a:p>
            <a:r>
              <a:rPr lang="en-US" dirty="0" smtClean="0"/>
              <a:t>Waiting </a:t>
            </a:r>
            <a:r>
              <a:rPr lang="en-US" dirty="0"/>
              <a:t>time (WT) = SPD – ED </a:t>
            </a:r>
            <a:endParaRPr lang="en-US" dirty="0" smtClean="0"/>
          </a:p>
          <a:p>
            <a:pPr lvl="1"/>
            <a:endParaRPr lang="en-US" dirty="0" smtClean="0"/>
          </a:p>
          <a:p>
            <a:r>
              <a:rPr lang="en-US" dirty="0" smtClean="0"/>
              <a:t>Throughput </a:t>
            </a:r>
            <a:r>
              <a:rPr lang="en-US" dirty="0"/>
              <a:t>(T) = SIP / CT </a:t>
            </a:r>
          </a:p>
        </p:txBody>
      </p:sp>
    </p:spTree>
    <p:extLst>
      <p:ext uri="{BB962C8B-B14F-4D97-AF65-F5344CB8AC3E}">
        <p14:creationId xmlns:p14="http://schemas.microsoft.com/office/powerpoint/2010/main" val="26557594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175921" y="844354"/>
            <a:ext cx="6706195" cy="2762446"/>
          </a:xfrm>
          <a:prstGeom prst="rect">
            <a:avLst/>
          </a:prstGeom>
        </p:spPr>
      </p:pic>
      <p:sp>
        <p:nvSpPr>
          <p:cNvPr id="5" name="TextBox 4"/>
          <p:cNvSpPr txBox="1"/>
          <p:nvPr/>
        </p:nvSpPr>
        <p:spPr>
          <a:xfrm>
            <a:off x="8123806" y="5966808"/>
            <a:ext cx="1020194" cy="369332"/>
          </a:xfrm>
          <a:prstGeom prst="rect">
            <a:avLst/>
          </a:prstGeom>
          <a:noFill/>
        </p:spPr>
        <p:txBody>
          <a:bodyPr wrap="none" rtlCol="0">
            <a:spAutoFit/>
          </a:bodyPr>
          <a:lstStyle/>
          <a:p>
            <a:r>
              <a:rPr lang="en-US" dirty="0" smtClean="0"/>
              <a:t>[KS2009]</a:t>
            </a:r>
            <a:endParaRPr lang="en-US" dirty="0"/>
          </a:p>
        </p:txBody>
      </p:sp>
    </p:spTree>
    <p:extLst>
      <p:ext uri="{BB962C8B-B14F-4D97-AF65-F5344CB8AC3E}">
        <p14:creationId xmlns:p14="http://schemas.microsoft.com/office/powerpoint/2010/main" val="94160182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p:cNvPicPr>
            <a:picLocks noChangeAspect="1"/>
          </p:cNvPicPr>
          <p:nvPr/>
        </p:nvPicPr>
        <p:blipFill>
          <a:blip r:embed="rId2"/>
          <a:stretch>
            <a:fillRect/>
          </a:stretch>
        </p:blipFill>
        <p:spPr>
          <a:xfrm>
            <a:off x="1175921" y="844354"/>
            <a:ext cx="6706195" cy="5400000"/>
          </a:xfrm>
          <a:prstGeom prst="rect">
            <a:avLst/>
          </a:prstGeom>
        </p:spPr>
      </p:pic>
      <p:sp>
        <p:nvSpPr>
          <p:cNvPr id="5" name="TextBox 4"/>
          <p:cNvSpPr txBox="1"/>
          <p:nvPr/>
        </p:nvSpPr>
        <p:spPr>
          <a:xfrm>
            <a:off x="8123806" y="5966808"/>
            <a:ext cx="1020194" cy="369332"/>
          </a:xfrm>
          <a:prstGeom prst="rect">
            <a:avLst/>
          </a:prstGeom>
          <a:noFill/>
        </p:spPr>
        <p:txBody>
          <a:bodyPr wrap="none" rtlCol="0">
            <a:spAutoFit/>
          </a:bodyPr>
          <a:lstStyle/>
          <a:p>
            <a:r>
              <a:rPr lang="en-US" dirty="0" smtClean="0"/>
              <a:t>[KS2009]</a:t>
            </a:r>
            <a:endParaRPr lang="en-US" dirty="0"/>
          </a:p>
        </p:txBody>
      </p:sp>
    </p:spTree>
    <p:extLst>
      <p:ext uri="{BB962C8B-B14F-4D97-AF65-F5344CB8AC3E}">
        <p14:creationId xmlns:p14="http://schemas.microsoft.com/office/powerpoint/2010/main" val="361936023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042695" y="844354"/>
            <a:ext cx="6832176" cy="2686246"/>
          </a:xfrm>
          <a:prstGeom prst="rect">
            <a:avLst/>
          </a:prstGeom>
        </p:spPr>
      </p:pic>
      <p:sp>
        <p:nvSpPr>
          <p:cNvPr id="5" name="TextBox 4"/>
          <p:cNvSpPr txBox="1"/>
          <p:nvPr/>
        </p:nvSpPr>
        <p:spPr>
          <a:xfrm>
            <a:off x="8123806" y="5966808"/>
            <a:ext cx="1020194" cy="369332"/>
          </a:xfrm>
          <a:prstGeom prst="rect">
            <a:avLst/>
          </a:prstGeom>
          <a:noFill/>
        </p:spPr>
        <p:txBody>
          <a:bodyPr wrap="none" rtlCol="0">
            <a:spAutoFit/>
          </a:bodyPr>
          <a:lstStyle/>
          <a:p>
            <a:r>
              <a:rPr lang="en-US" dirty="0" smtClean="0"/>
              <a:t>[KS2009]</a:t>
            </a:r>
            <a:endParaRPr lang="en-US" dirty="0"/>
          </a:p>
        </p:txBody>
      </p:sp>
    </p:spTree>
    <p:extLst>
      <p:ext uri="{BB962C8B-B14F-4D97-AF65-F5344CB8AC3E}">
        <p14:creationId xmlns:p14="http://schemas.microsoft.com/office/powerpoint/2010/main" val="100811059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p:cNvPicPr>
            <a:picLocks noChangeAspect="1"/>
          </p:cNvPicPr>
          <p:nvPr/>
        </p:nvPicPr>
        <p:blipFill>
          <a:blip r:embed="rId2"/>
          <a:stretch>
            <a:fillRect/>
          </a:stretch>
        </p:blipFill>
        <p:spPr>
          <a:xfrm>
            <a:off x="1042695" y="844354"/>
            <a:ext cx="6832176" cy="5400000"/>
          </a:xfrm>
          <a:prstGeom prst="rect">
            <a:avLst/>
          </a:prstGeom>
        </p:spPr>
      </p:pic>
      <p:sp>
        <p:nvSpPr>
          <p:cNvPr id="5" name="TextBox 4"/>
          <p:cNvSpPr txBox="1"/>
          <p:nvPr/>
        </p:nvSpPr>
        <p:spPr>
          <a:xfrm>
            <a:off x="8123806" y="5966808"/>
            <a:ext cx="1020194" cy="369332"/>
          </a:xfrm>
          <a:prstGeom prst="rect">
            <a:avLst/>
          </a:prstGeom>
          <a:noFill/>
        </p:spPr>
        <p:txBody>
          <a:bodyPr wrap="none" rtlCol="0">
            <a:spAutoFit/>
          </a:bodyPr>
          <a:lstStyle/>
          <a:p>
            <a:r>
              <a:rPr lang="en-US" dirty="0" smtClean="0"/>
              <a:t>[KS2009]</a:t>
            </a:r>
            <a:endParaRPr lang="en-US" dirty="0"/>
          </a:p>
        </p:txBody>
      </p:sp>
    </p:spTree>
    <p:extLst>
      <p:ext uri="{BB962C8B-B14F-4D97-AF65-F5344CB8AC3E}">
        <p14:creationId xmlns:p14="http://schemas.microsoft.com/office/powerpoint/2010/main" val="35453038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234488" y="871916"/>
            <a:ext cx="6678039" cy="2664586"/>
          </a:xfrm>
          <a:prstGeom prst="rect">
            <a:avLst/>
          </a:prstGeom>
        </p:spPr>
      </p:pic>
      <p:sp>
        <p:nvSpPr>
          <p:cNvPr id="5" name="TextBox 4"/>
          <p:cNvSpPr txBox="1"/>
          <p:nvPr/>
        </p:nvSpPr>
        <p:spPr>
          <a:xfrm>
            <a:off x="8123806" y="5966808"/>
            <a:ext cx="1020194" cy="369332"/>
          </a:xfrm>
          <a:prstGeom prst="rect">
            <a:avLst/>
          </a:prstGeom>
          <a:noFill/>
        </p:spPr>
        <p:txBody>
          <a:bodyPr wrap="none" rtlCol="0">
            <a:spAutoFit/>
          </a:bodyPr>
          <a:lstStyle/>
          <a:p>
            <a:r>
              <a:rPr lang="en-US" dirty="0" smtClean="0"/>
              <a:t>[KS2009]</a:t>
            </a:r>
            <a:endParaRPr lang="en-US" dirty="0"/>
          </a:p>
        </p:txBody>
      </p:sp>
    </p:spTree>
    <p:extLst>
      <p:ext uri="{BB962C8B-B14F-4D97-AF65-F5344CB8AC3E}">
        <p14:creationId xmlns:p14="http://schemas.microsoft.com/office/powerpoint/2010/main" val="83542375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p:cNvPicPr>
            <a:picLocks noChangeAspect="1"/>
          </p:cNvPicPr>
          <p:nvPr/>
        </p:nvPicPr>
        <p:blipFill>
          <a:blip r:embed="rId2"/>
          <a:stretch>
            <a:fillRect/>
          </a:stretch>
        </p:blipFill>
        <p:spPr>
          <a:xfrm>
            <a:off x="1234488" y="871916"/>
            <a:ext cx="6678039" cy="5400000"/>
          </a:xfrm>
          <a:prstGeom prst="rect">
            <a:avLst/>
          </a:prstGeom>
        </p:spPr>
      </p:pic>
      <p:sp>
        <p:nvSpPr>
          <p:cNvPr id="5" name="TextBox 4"/>
          <p:cNvSpPr txBox="1"/>
          <p:nvPr/>
        </p:nvSpPr>
        <p:spPr>
          <a:xfrm>
            <a:off x="8123806" y="5966808"/>
            <a:ext cx="1020194" cy="369332"/>
          </a:xfrm>
          <a:prstGeom prst="rect">
            <a:avLst/>
          </a:prstGeom>
          <a:noFill/>
        </p:spPr>
        <p:txBody>
          <a:bodyPr wrap="none" rtlCol="0">
            <a:spAutoFit/>
          </a:bodyPr>
          <a:lstStyle/>
          <a:p>
            <a:r>
              <a:rPr lang="en-US" dirty="0" smtClean="0"/>
              <a:t>[KS2009]</a:t>
            </a:r>
            <a:endParaRPr lang="en-US" dirty="0"/>
          </a:p>
        </p:txBody>
      </p:sp>
    </p:spTree>
    <p:extLst>
      <p:ext uri="{BB962C8B-B14F-4D97-AF65-F5344CB8AC3E}">
        <p14:creationId xmlns:p14="http://schemas.microsoft.com/office/powerpoint/2010/main" val="368887775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238073" y="855638"/>
            <a:ext cx="6684074" cy="2696940"/>
          </a:xfrm>
          <a:prstGeom prst="rect">
            <a:avLst/>
          </a:prstGeom>
        </p:spPr>
      </p:pic>
      <p:sp>
        <p:nvSpPr>
          <p:cNvPr id="5" name="TextBox 4"/>
          <p:cNvSpPr txBox="1"/>
          <p:nvPr/>
        </p:nvSpPr>
        <p:spPr>
          <a:xfrm>
            <a:off x="8123806" y="5966808"/>
            <a:ext cx="1020194" cy="369332"/>
          </a:xfrm>
          <a:prstGeom prst="rect">
            <a:avLst/>
          </a:prstGeom>
          <a:noFill/>
        </p:spPr>
        <p:txBody>
          <a:bodyPr wrap="none" rtlCol="0">
            <a:spAutoFit/>
          </a:bodyPr>
          <a:lstStyle/>
          <a:p>
            <a:r>
              <a:rPr lang="en-US" dirty="0" smtClean="0"/>
              <a:t>[KS2009]</a:t>
            </a:r>
            <a:endParaRPr lang="en-US" dirty="0"/>
          </a:p>
        </p:txBody>
      </p:sp>
    </p:spTree>
    <p:extLst>
      <p:ext uri="{BB962C8B-B14F-4D97-AF65-F5344CB8AC3E}">
        <p14:creationId xmlns:p14="http://schemas.microsoft.com/office/powerpoint/2010/main" val="19155089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p:cNvPicPr>
            <a:picLocks noChangeAspect="1"/>
          </p:cNvPicPr>
          <p:nvPr/>
        </p:nvPicPr>
        <p:blipFill>
          <a:blip r:embed="rId2"/>
          <a:stretch>
            <a:fillRect/>
          </a:stretch>
        </p:blipFill>
        <p:spPr>
          <a:xfrm>
            <a:off x="1238073" y="855637"/>
            <a:ext cx="6684074" cy="5399999"/>
          </a:xfrm>
          <a:prstGeom prst="rect">
            <a:avLst/>
          </a:prstGeom>
        </p:spPr>
      </p:pic>
      <p:sp>
        <p:nvSpPr>
          <p:cNvPr id="5" name="TextBox 4"/>
          <p:cNvSpPr txBox="1"/>
          <p:nvPr/>
        </p:nvSpPr>
        <p:spPr>
          <a:xfrm>
            <a:off x="8123806" y="5966808"/>
            <a:ext cx="1020194" cy="369332"/>
          </a:xfrm>
          <a:prstGeom prst="rect">
            <a:avLst/>
          </a:prstGeom>
          <a:noFill/>
        </p:spPr>
        <p:txBody>
          <a:bodyPr wrap="none" rtlCol="0">
            <a:spAutoFit/>
          </a:bodyPr>
          <a:lstStyle/>
          <a:p>
            <a:r>
              <a:rPr lang="en-US" dirty="0" smtClean="0"/>
              <a:t>[KS2009]</a:t>
            </a:r>
            <a:endParaRPr lang="en-US" dirty="0"/>
          </a:p>
        </p:txBody>
      </p:sp>
    </p:spTree>
    <p:extLst>
      <p:ext uri="{BB962C8B-B14F-4D97-AF65-F5344CB8AC3E}">
        <p14:creationId xmlns:p14="http://schemas.microsoft.com/office/powerpoint/2010/main" val="377407779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chor="ctr"/>
          <a:lstStyle/>
          <a:p>
            <a:r>
              <a:rPr lang="en-US" dirty="0" smtClean="0"/>
              <a:t>What is Software Engineering?</a:t>
            </a:r>
          </a:p>
          <a:p>
            <a:pPr lvl="1"/>
            <a:endParaRPr lang="en-US" dirty="0" smtClean="0"/>
          </a:p>
          <a:p>
            <a:r>
              <a:rPr lang="en-US" dirty="0" smtClean="0"/>
              <a:t>Repetition: Principles and Practices</a:t>
            </a:r>
          </a:p>
          <a:p>
            <a:pPr lvl="1"/>
            <a:r>
              <a:rPr lang="en-US" dirty="0" smtClean="0"/>
              <a:t>XP</a:t>
            </a:r>
          </a:p>
          <a:p>
            <a:pPr lvl="1"/>
            <a:r>
              <a:rPr lang="en-US" dirty="0" smtClean="0"/>
              <a:t>Scrum</a:t>
            </a:r>
          </a:p>
          <a:p>
            <a:pPr lvl="1"/>
            <a:r>
              <a:rPr lang="en-US" dirty="0" err="1" smtClean="0"/>
              <a:t>Kanban</a:t>
            </a:r>
            <a:r>
              <a:rPr lang="en-US" dirty="0" smtClean="0"/>
              <a:t> (you did watch the video, right?)</a:t>
            </a:r>
          </a:p>
          <a:p>
            <a:pPr lvl="1"/>
            <a:endParaRPr lang="en-US" dirty="0" smtClean="0"/>
          </a:p>
          <a:p>
            <a:r>
              <a:rPr lang="en-US" dirty="0" smtClean="0"/>
              <a:t>(Lean software development)</a:t>
            </a:r>
            <a:endParaRPr lang="en-US" dirty="0"/>
          </a:p>
        </p:txBody>
      </p:sp>
    </p:spTree>
    <p:extLst>
      <p:ext uri="{BB962C8B-B14F-4D97-AF65-F5344CB8AC3E}">
        <p14:creationId xmlns:p14="http://schemas.microsoft.com/office/powerpoint/2010/main" val="153043113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194764" y="888196"/>
            <a:ext cx="6836047" cy="2696531"/>
          </a:xfrm>
          <a:prstGeom prst="rect">
            <a:avLst/>
          </a:prstGeom>
        </p:spPr>
      </p:pic>
      <p:sp>
        <p:nvSpPr>
          <p:cNvPr id="5" name="TextBox 4"/>
          <p:cNvSpPr txBox="1"/>
          <p:nvPr/>
        </p:nvSpPr>
        <p:spPr>
          <a:xfrm>
            <a:off x="8123806" y="5966808"/>
            <a:ext cx="1020194" cy="369332"/>
          </a:xfrm>
          <a:prstGeom prst="rect">
            <a:avLst/>
          </a:prstGeom>
          <a:noFill/>
        </p:spPr>
        <p:txBody>
          <a:bodyPr wrap="none" rtlCol="0">
            <a:spAutoFit/>
          </a:bodyPr>
          <a:lstStyle/>
          <a:p>
            <a:r>
              <a:rPr lang="en-US" dirty="0" smtClean="0"/>
              <a:t>[KS2009]</a:t>
            </a:r>
            <a:endParaRPr lang="en-US" dirty="0"/>
          </a:p>
        </p:txBody>
      </p:sp>
    </p:spTree>
    <p:extLst>
      <p:ext uri="{BB962C8B-B14F-4D97-AF65-F5344CB8AC3E}">
        <p14:creationId xmlns:p14="http://schemas.microsoft.com/office/powerpoint/2010/main" val="80793388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p:cNvPicPr>
            <a:picLocks noChangeAspect="1"/>
          </p:cNvPicPr>
          <p:nvPr/>
        </p:nvPicPr>
        <p:blipFill>
          <a:blip r:embed="rId2"/>
          <a:stretch>
            <a:fillRect/>
          </a:stretch>
        </p:blipFill>
        <p:spPr>
          <a:xfrm>
            <a:off x="1194764" y="888196"/>
            <a:ext cx="6836047" cy="5400000"/>
          </a:xfrm>
          <a:prstGeom prst="rect">
            <a:avLst/>
          </a:prstGeom>
        </p:spPr>
      </p:pic>
      <p:sp>
        <p:nvSpPr>
          <p:cNvPr id="5" name="TextBox 4"/>
          <p:cNvSpPr txBox="1"/>
          <p:nvPr/>
        </p:nvSpPr>
        <p:spPr>
          <a:xfrm>
            <a:off x="8123806" y="5966808"/>
            <a:ext cx="1020194" cy="369332"/>
          </a:xfrm>
          <a:prstGeom prst="rect">
            <a:avLst/>
          </a:prstGeom>
          <a:noFill/>
        </p:spPr>
        <p:txBody>
          <a:bodyPr wrap="none" rtlCol="0">
            <a:spAutoFit/>
          </a:bodyPr>
          <a:lstStyle/>
          <a:p>
            <a:r>
              <a:rPr lang="en-US" dirty="0" smtClean="0"/>
              <a:t>[KS2009]</a:t>
            </a:r>
            <a:endParaRPr lang="en-US" dirty="0"/>
          </a:p>
        </p:txBody>
      </p:sp>
    </p:spTree>
    <p:extLst>
      <p:ext uri="{BB962C8B-B14F-4D97-AF65-F5344CB8AC3E}">
        <p14:creationId xmlns:p14="http://schemas.microsoft.com/office/powerpoint/2010/main" val="210455039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433447" y="880394"/>
            <a:ext cx="6361944" cy="2543583"/>
          </a:xfrm>
          <a:prstGeom prst="rect">
            <a:avLst/>
          </a:prstGeom>
        </p:spPr>
      </p:pic>
      <p:sp>
        <p:nvSpPr>
          <p:cNvPr id="5" name="TextBox 4"/>
          <p:cNvSpPr txBox="1"/>
          <p:nvPr/>
        </p:nvSpPr>
        <p:spPr>
          <a:xfrm>
            <a:off x="8123806" y="5966808"/>
            <a:ext cx="1020194" cy="369332"/>
          </a:xfrm>
          <a:prstGeom prst="rect">
            <a:avLst/>
          </a:prstGeom>
          <a:noFill/>
        </p:spPr>
        <p:txBody>
          <a:bodyPr wrap="none" rtlCol="0">
            <a:spAutoFit/>
          </a:bodyPr>
          <a:lstStyle/>
          <a:p>
            <a:r>
              <a:rPr lang="en-US" dirty="0" smtClean="0"/>
              <a:t>[KS2009]</a:t>
            </a:r>
            <a:endParaRPr lang="en-US" dirty="0"/>
          </a:p>
        </p:txBody>
      </p:sp>
    </p:spTree>
    <p:extLst>
      <p:ext uri="{BB962C8B-B14F-4D97-AF65-F5344CB8AC3E}">
        <p14:creationId xmlns:p14="http://schemas.microsoft.com/office/powerpoint/2010/main" val="2541712129"/>
      </p:ext>
    </p:extLst>
  </p:cSld>
  <p:clrMapOvr>
    <a:masterClrMapping/>
  </p:clrMapOvr>
  <p:transition xmlns:p14="http://schemas.microsoft.com/office/powerpoint/2010/mai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p:cNvPicPr>
            <a:picLocks noChangeAspect="1"/>
          </p:cNvPicPr>
          <p:nvPr/>
        </p:nvPicPr>
        <p:blipFill>
          <a:blip r:embed="rId2"/>
          <a:stretch>
            <a:fillRect/>
          </a:stretch>
        </p:blipFill>
        <p:spPr>
          <a:xfrm>
            <a:off x="1433447" y="880394"/>
            <a:ext cx="6361944" cy="5400000"/>
          </a:xfrm>
          <a:prstGeom prst="rect">
            <a:avLst/>
          </a:prstGeom>
        </p:spPr>
      </p:pic>
      <p:sp>
        <p:nvSpPr>
          <p:cNvPr id="5" name="TextBox 4"/>
          <p:cNvSpPr txBox="1"/>
          <p:nvPr/>
        </p:nvSpPr>
        <p:spPr>
          <a:xfrm>
            <a:off x="8123806" y="5966808"/>
            <a:ext cx="1020194" cy="369332"/>
          </a:xfrm>
          <a:prstGeom prst="rect">
            <a:avLst/>
          </a:prstGeom>
          <a:noFill/>
        </p:spPr>
        <p:txBody>
          <a:bodyPr wrap="none" rtlCol="0">
            <a:spAutoFit/>
          </a:bodyPr>
          <a:lstStyle/>
          <a:p>
            <a:r>
              <a:rPr lang="en-US" dirty="0" smtClean="0"/>
              <a:t>[KS2009]</a:t>
            </a:r>
            <a:endParaRPr lang="en-US" dirty="0"/>
          </a:p>
        </p:txBody>
      </p:sp>
    </p:spTree>
    <p:extLst>
      <p:ext uri="{BB962C8B-B14F-4D97-AF65-F5344CB8AC3E}">
        <p14:creationId xmlns:p14="http://schemas.microsoft.com/office/powerpoint/2010/main" val="3499295206"/>
      </p:ext>
    </p:extLst>
  </p:cSld>
  <p:clrMapOvr>
    <a:masterClrMapping/>
  </p:clrMapOvr>
  <p:transition xmlns:p14="http://schemas.microsoft.com/office/powerpoint/2010/mai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normAutofit/>
          </a:bodyPr>
          <a:lstStyle/>
          <a:p>
            <a:pPr marL="0" indent="0">
              <a:buNone/>
            </a:pPr>
            <a:r>
              <a:rPr lang="en-US" sz="28700" dirty="0" smtClean="0">
                <a:solidFill>
                  <a:srgbClr val="000090"/>
                </a:solidFill>
              </a:rPr>
              <a:t>?</a:t>
            </a:r>
            <a:endParaRPr lang="en-US" sz="28700" dirty="0">
              <a:solidFill>
                <a:srgbClr val="000090"/>
              </a:solidFill>
            </a:endParaRPr>
          </a:p>
        </p:txBody>
      </p:sp>
      <p:sp>
        <p:nvSpPr>
          <p:cNvPr id="4" name="Content Placeholder 3"/>
          <p:cNvSpPr>
            <a:spLocks noGrp="1"/>
          </p:cNvSpPr>
          <p:nvPr>
            <p:ph sz="half" idx="2"/>
          </p:nvPr>
        </p:nvSpPr>
        <p:spPr/>
        <p:txBody>
          <a:bodyPr/>
          <a:lstStyle/>
          <a:p>
            <a:r>
              <a:rPr lang="en-US" dirty="0" smtClean="0"/>
              <a:t>Compare </a:t>
            </a:r>
            <a:r>
              <a:rPr lang="en-US" dirty="0" err="1" smtClean="0"/>
              <a:t>Kanban</a:t>
            </a:r>
            <a:r>
              <a:rPr lang="en-US" dirty="0" smtClean="0"/>
              <a:t> with your favorite agile method.</a:t>
            </a:r>
          </a:p>
          <a:p>
            <a:pPr lvl="1"/>
            <a:r>
              <a:rPr lang="en-US" dirty="0" smtClean="0"/>
              <a:t>What is similar?</a:t>
            </a:r>
          </a:p>
          <a:p>
            <a:pPr lvl="1"/>
            <a:r>
              <a:rPr lang="en-US" dirty="0" smtClean="0"/>
              <a:t>What is different?</a:t>
            </a:r>
          </a:p>
          <a:p>
            <a:pPr lvl="1"/>
            <a:r>
              <a:rPr lang="en-US" dirty="0" smtClean="0"/>
              <a:t>Is </a:t>
            </a:r>
            <a:r>
              <a:rPr lang="en-US" dirty="0" err="1" smtClean="0"/>
              <a:t>Kanban</a:t>
            </a:r>
            <a:r>
              <a:rPr lang="en-US" dirty="0" smtClean="0"/>
              <a:t> agile?</a:t>
            </a:r>
            <a:endParaRPr lang="en-US" dirty="0"/>
          </a:p>
        </p:txBody>
      </p:sp>
      <p:sp>
        <p:nvSpPr>
          <p:cNvPr id="5" name="Footer Placeholder 4"/>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91974DF9-AD47-4691-BA21-BBFCE3637A9A}" type="slidenum">
              <a:rPr lang="en-US" smtClean="0">
                <a:solidFill>
                  <a:prstClr val="black">
                    <a:tint val="75000"/>
                  </a:prstClr>
                </a:solidFill>
              </a:rPr>
              <a:pPr/>
              <a:t>34</a:t>
            </a:fld>
            <a:endParaRPr lang="en-US">
              <a:solidFill>
                <a:prstClr val="black">
                  <a:tint val="75000"/>
                </a:prstClr>
              </a:solidFill>
            </a:endParaRPr>
          </a:p>
        </p:txBody>
      </p:sp>
    </p:spTree>
    <p:extLst>
      <p:ext uri="{BB962C8B-B14F-4D97-AF65-F5344CB8AC3E}">
        <p14:creationId xmlns:p14="http://schemas.microsoft.com/office/powerpoint/2010/main" val="210818628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Scrum vs. </a:t>
            </a:r>
            <a:r>
              <a:rPr lang="en-US" dirty="0" err="1" smtClean="0"/>
              <a:t>Kanban</a:t>
            </a:r>
            <a:endParaRPr lang="en-US" dirty="0"/>
          </a:p>
        </p:txBody>
      </p:sp>
      <p:pic>
        <p:nvPicPr>
          <p:cNvPr id="6" name="Picture 5"/>
          <p:cNvPicPr>
            <a:picLocks noChangeAspect="1"/>
          </p:cNvPicPr>
          <p:nvPr/>
        </p:nvPicPr>
        <p:blipFill>
          <a:blip r:embed="rId2"/>
          <a:stretch>
            <a:fillRect/>
          </a:stretch>
        </p:blipFill>
        <p:spPr>
          <a:xfrm>
            <a:off x="0" y="917635"/>
            <a:ext cx="9144000" cy="5269023"/>
          </a:xfrm>
          <a:prstGeom prst="rect">
            <a:avLst/>
          </a:prstGeom>
        </p:spPr>
      </p:pic>
      <p:sp>
        <p:nvSpPr>
          <p:cNvPr id="4" name="TextBox 3"/>
          <p:cNvSpPr txBox="1"/>
          <p:nvPr/>
        </p:nvSpPr>
        <p:spPr>
          <a:xfrm>
            <a:off x="8123806" y="5966808"/>
            <a:ext cx="1020194" cy="369332"/>
          </a:xfrm>
          <a:prstGeom prst="rect">
            <a:avLst/>
          </a:prstGeom>
          <a:noFill/>
        </p:spPr>
        <p:txBody>
          <a:bodyPr wrap="none" rtlCol="0">
            <a:spAutoFit/>
          </a:bodyPr>
          <a:lstStyle/>
          <a:p>
            <a:r>
              <a:rPr lang="en-US" dirty="0" smtClean="0"/>
              <a:t>[KS2009]</a:t>
            </a:r>
            <a:endParaRPr lang="en-US" dirty="0"/>
          </a:p>
        </p:txBody>
      </p:sp>
    </p:spTree>
    <p:extLst>
      <p:ext uri="{BB962C8B-B14F-4D97-AF65-F5344CB8AC3E}">
        <p14:creationId xmlns:p14="http://schemas.microsoft.com/office/powerpoint/2010/main" val="406399944"/>
      </p:ext>
    </p:extLst>
  </p:cSld>
  <p:clrMapOvr>
    <a:masterClrMapping/>
  </p:clrMapOvr>
  <p:transition xmlns:p14="http://schemas.microsoft.com/office/powerpoint/2010/mai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Scrum vs. </a:t>
            </a:r>
            <a:r>
              <a:rPr lang="en-US" dirty="0" err="1" smtClean="0"/>
              <a:t>Kanban</a:t>
            </a:r>
            <a:endParaRPr lang="en-US" dirty="0"/>
          </a:p>
        </p:txBody>
      </p:sp>
      <p:pic>
        <p:nvPicPr>
          <p:cNvPr id="4" name="Picture 3"/>
          <p:cNvPicPr>
            <a:picLocks noChangeAspect="1"/>
          </p:cNvPicPr>
          <p:nvPr/>
        </p:nvPicPr>
        <p:blipFill>
          <a:blip r:embed="rId2"/>
          <a:stretch>
            <a:fillRect/>
          </a:stretch>
        </p:blipFill>
        <p:spPr>
          <a:xfrm>
            <a:off x="0" y="1417638"/>
            <a:ext cx="9144000" cy="4394791"/>
          </a:xfrm>
          <a:prstGeom prst="rect">
            <a:avLst/>
          </a:prstGeom>
        </p:spPr>
      </p:pic>
      <p:sp>
        <p:nvSpPr>
          <p:cNvPr id="5" name="TextBox 4"/>
          <p:cNvSpPr txBox="1"/>
          <p:nvPr/>
        </p:nvSpPr>
        <p:spPr>
          <a:xfrm>
            <a:off x="8123806" y="5966808"/>
            <a:ext cx="1020194" cy="369332"/>
          </a:xfrm>
          <a:prstGeom prst="rect">
            <a:avLst/>
          </a:prstGeom>
          <a:noFill/>
        </p:spPr>
        <p:txBody>
          <a:bodyPr wrap="none" rtlCol="0">
            <a:spAutoFit/>
          </a:bodyPr>
          <a:lstStyle/>
          <a:p>
            <a:r>
              <a:rPr lang="en-US" dirty="0" smtClean="0"/>
              <a:t>[KS2009]</a:t>
            </a:r>
            <a:endParaRPr lang="en-US" dirty="0"/>
          </a:p>
        </p:txBody>
      </p:sp>
    </p:spTree>
    <p:extLst>
      <p:ext uri="{BB962C8B-B14F-4D97-AF65-F5344CB8AC3E}">
        <p14:creationId xmlns:p14="http://schemas.microsoft.com/office/powerpoint/2010/main" val="2885151931"/>
      </p:ext>
    </p:extLst>
  </p:cSld>
  <p:clrMapOvr>
    <a:masterClrMapping/>
  </p:clrMapOvr>
  <p:transition xmlns:p14="http://schemas.microsoft.com/office/powerpoint/2010/mai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Principles</a:t>
            </a:r>
            <a:endParaRPr lang="en-US" dirty="0"/>
          </a:p>
        </p:txBody>
      </p:sp>
      <p:sp>
        <p:nvSpPr>
          <p:cNvPr id="3" name="Content Placeholder 2"/>
          <p:cNvSpPr>
            <a:spLocks noGrp="1"/>
          </p:cNvSpPr>
          <p:nvPr>
            <p:ph idx="1"/>
          </p:nvPr>
        </p:nvSpPr>
        <p:spPr/>
        <p:txBody>
          <a:bodyPr anchor="ctr">
            <a:normAutofit/>
          </a:bodyPr>
          <a:lstStyle/>
          <a:p>
            <a:pPr marL="457200" indent="-457200">
              <a:buFont typeface="+mj-lt"/>
              <a:buAutoNum type="arabicPeriod"/>
            </a:pPr>
            <a:r>
              <a:rPr lang="en-US" sz="2000" dirty="0" smtClean="0"/>
              <a:t>Early and continuous delivery of valuable software</a:t>
            </a:r>
          </a:p>
          <a:p>
            <a:pPr marL="457200" indent="-457200">
              <a:buFont typeface="+mj-lt"/>
              <a:buAutoNum type="arabicPeriod"/>
            </a:pPr>
            <a:r>
              <a:rPr lang="en-US" sz="2000" dirty="0" smtClean="0"/>
              <a:t>Welcome changing requirements, even late</a:t>
            </a:r>
          </a:p>
          <a:p>
            <a:pPr marL="457200" indent="-457200">
              <a:buFont typeface="+mj-lt"/>
              <a:buAutoNum type="arabicPeriod"/>
            </a:pPr>
            <a:r>
              <a:rPr lang="en-US" sz="2000" dirty="0"/>
              <a:t>Deliver working software </a:t>
            </a:r>
            <a:r>
              <a:rPr lang="en-US" sz="2000" dirty="0" smtClean="0"/>
              <a:t>frequently</a:t>
            </a:r>
          </a:p>
          <a:p>
            <a:pPr marL="457200" indent="-457200">
              <a:buFont typeface="+mj-lt"/>
              <a:buAutoNum type="arabicPeriod"/>
            </a:pPr>
            <a:r>
              <a:rPr lang="en-US" sz="2000" dirty="0"/>
              <a:t>Business people and developers must work </a:t>
            </a:r>
            <a:r>
              <a:rPr lang="en-US" sz="2000" dirty="0" smtClean="0"/>
              <a:t>together</a:t>
            </a:r>
          </a:p>
          <a:p>
            <a:pPr marL="457200" indent="-457200">
              <a:buFont typeface="+mj-lt"/>
              <a:buAutoNum type="arabicPeriod"/>
            </a:pPr>
            <a:r>
              <a:rPr lang="en-US" sz="2000" dirty="0"/>
              <a:t>Build projects around motivated </a:t>
            </a:r>
            <a:r>
              <a:rPr lang="en-US" sz="2000" dirty="0" smtClean="0"/>
              <a:t>individuals</a:t>
            </a:r>
          </a:p>
          <a:p>
            <a:pPr marL="457200" indent="-457200">
              <a:buFont typeface="+mj-lt"/>
              <a:buAutoNum type="arabicPeriod"/>
            </a:pPr>
            <a:r>
              <a:rPr lang="en-US" sz="2000" dirty="0" smtClean="0"/>
              <a:t>Face-to-face communication is most effective and efficient</a:t>
            </a:r>
          </a:p>
          <a:p>
            <a:pPr marL="457200" indent="-457200">
              <a:buFont typeface="+mj-lt"/>
              <a:buAutoNum type="arabicPeriod"/>
            </a:pPr>
            <a:r>
              <a:rPr lang="en-US" sz="2000" dirty="0"/>
              <a:t>Working software is the primary measure of </a:t>
            </a:r>
            <a:r>
              <a:rPr lang="en-US" sz="2000" dirty="0" smtClean="0"/>
              <a:t>progress</a:t>
            </a:r>
          </a:p>
          <a:p>
            <a:pPr marL="457200" indent="-457200">
              <a:buFont typeface="+mj-lt"/>
              <a:buAutoNum type="arabicPeriod"/>
            </a:pPr>
            <a:r>
              <a:rPr lang="en-US" sz="2000" dirty="0" smtClean="0"/>
              <a:t>Sustainable development</a:t>
            </a:r>
          </a:p>
          <a:p>
            <a:pPr marL="457200" indent="-457200">
              <a:buFont typeface="+mj-lt"/>
              <a:buAutoNum type="arabicPeriod"/>
            </a:pPr>
            <a:r>
              <a:rPr lang="en-US" sz="2000" dirty="0"/>
              <a:t>Continuous attention to technical excellence a</a:t>
            </a:r>
            <a:r>
              <a:rPr lang="en-US" sz="2000" dirty="0" smtClean="0"/>
              <a:t>nd </a:t>
            </a:r>
            <a:r>
              <a:rPr lang="en-US" sz="2000" dirty="0"/>
              <a:t>good </a:t>
            </a:r>
            <a:r>
              <a:rPr lang="en-US" sz="2000" dirty="0" smtClean="0"/>
              <a:t>design</a:t>
            </a:r>
          </a:p>
          <a:p>
            <a:pPr marL="457200" indent="-457200">
              <a:buFont typeface="+mj-lt"/>
              <a:buAutoNum type="arabicPeriod"/>
            </a:pPr>
            <a:r>
              <a:rPr lang="en-US" sz="2000" dirty="0" smtClean="0"/>
              <a:t>Simplicity is essential</a:t>
            </a:r>
          </a:p>
          <a:p>
            <a:pPr marL="457200" indent="-457200">
              <a:buFont typeface="+mj-lt"/>
              <a:buAutoNum type="arabicPeriod"/>
            </a:pPr>
            <a:r>
              <a:rPr lang="en-US" sz="2000" dirty="0" smtClean="0"/>
              <a:t>Self</a:t>
            </a:r>
            <a:r>
              <a:rPr lang="en-US" sz="2000" dirty="0"/>
              <a:t>-organizing </a:t>
            </a:r>
            <a:r>
              <a:rPr lang="en-US" sz="2000" dirty="0" smtClean="0"/>
              <a:t>teams</a:t>
            </a:r>
          </a:p>
          <a:p>
            <a:pPr marL="457200" indent="-457200">
              <a:buFont typeface="+mj-lt"/>
              <a:buAutoNum type="arabicPeriod"/>
            </a:pPr>
            <a:r>
              <a:rPr lang="en-US" sz="2000" dirty="0" smtClean="0"/>
              <a:t>Regular reflection</a:t>
            </a:r>
            <a:endParaRPr lang="en-US" sz="2000" dirty="0"/>
          </a:p>
        </p:txBody>
      </p:sp>
      <p:sp>
        <p:nvSpPr>
          <p:cNvPr id="4" name="Rectangle 3"/>
          <p:cNvSpPr/>
          <p:nvPr/>
        </p:nvSpPr>
        <p:spPr>
          <a:xfrm>
            <a:off x="4332210" y="5036983"/>
            <a:ext cx="4572000" cy="1200329"/>
          </a:xfrm>
          <a:prstGeom prst="rect">
            <a:avLst/>
          </a:prstGeom>
          <a:solidFill>
            <a:srgbClr val="FFFF00"/>
          </a:solidFill>
        </p:spPr>
        <p:txBody>
          <a:bodyPr>
            <a:spAutoFit/>
          </a:bodyPr>
          <a:lstStyle/>
          <a:p>
            <a:r>
              <a:rPr lang="en-US" b="1" dirty="0"/>
              <a:t>Task: </a:t>
            </a:r>
            <a:r>
              <a:rPr lang="en-US" dirty="0"/>
              <a:t>For each of the principles, compare XP, Scrum, and </a:t>
            </a:r>
            <a:r>
              <a:rPr lang="en-US" dirty="0" err="1"/>
              <a:t>Kanban</a:t>
            </a:r>
            <a:r>
              <a:rPr lang="en-US" dirty="0"/>
              <a:t> and discuss differences</a:t>
            </a:r>
          </a:p>
          <a:p>
            <a:r>
              <a:rPr lang="en-US" dirty="0"/>
              <a:t>NOW: Pick two – the others might be a good exercise for exam and report.</a:t>
            </a:r>
          </a:p>
        </p:txBody>
      </p:sp>
    </p:spTree>
    <p:extLst>
      <p:ext uri="{BB962C8B-B14F-4D97-AF65-F5344CB8AC3E}">
        <p14:creationId xmlns:p14="http://schemas.microsoft.com/office/powerpoint/2010/main" val="38003024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Practice Map</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rcRect/>
          <a:stretch>
            <a:fillRect/>
          </a:stretch>
        </p:blipFill>
        <p:spPr/>
      </p:pic>
      <p:sp>
        <p:nvSpPr>
          <p:cNvPr id="5" name="TextBox 4"/>
          <p:cNvSpPr txBox="1"/>
          <p:nvPr/>
        </p:nvSpPr>
        <p:spPr>
          <a:xfrm>
            <a:off x="4137501" y="6332101"/>
            <a:ext cx="5006499" cy="253916"/>
          </a:xfrm>
          <a:prstGeom prst="rect">
            <a:avLst/>
          </a:prstGeom>
          <a:noFill/>
        </p:spPr>
        <p:txBody>
          <a:bodyPr wrap="none" rtlCol="0">
            <a:spAutoFit/>
          </a:bodyPr>
          <a:lstStyle/>
          <a:p>
            <a:r>
              <a:rPr lang="en-US" sz="1050" dirty="0"/>
              <a:t>https://</a:t>
            </a:r>
            <a:r>
              <a:rPr lang="en-US" sz="1050" dirty="0" err="1"/>
              <a:t>techblog.betclicgroup.com</a:t>
            </a:r>
            <a:r>
              <a:rPr lang="en-US" sz="1050" dirty="0"/>
              <a:t>/</a:t>
            </a:r>
            <a:r>
              <a:rPr lang="en-US" sz="1050" dirty="0" err="1"/>
              <a:t>wp</a:t>
            </a:r>
            <a:r>
              <a:rPr lang="en-US" sz="1050" dirty="0"/>
              <a:t>-content/uploads/2013/12/agileSubwayMap2.jpg</a:t>
            </a:r>
          </a:p>
        </p:txBody>
      </p:sp>
    </p:spTree>
    <p:extLst>
      <p:ext uri="{BB962C8B-B14F-4D97-AF65-F5344CB8AC3E}">
        <p14:creationId xmlns:p14="http://schemas.microsoft.com/office/powerpoint/2010/main" val="1457783966"/>
      </p:ext>
    </p:extLst>
  </p:cSld>
  <p:clrMapOvr>
    <a:masterClrMapping/>
  </p:clrMapOvr>
  <p:transition xmlns:p14="http://schemas.microsoft.com/office/powerpoint/2010/mai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pPr marL="1611313" indent="-1611313">
              <a:buNone/>
            </a:pPr>
            <a:r>
              <a:rPr lang="en-US" dirty="0" smtClean="0"/>
              <a:t>[KS2009]	</a:t>
            </a:r>
            <a:r>
              <a:rPr lang="en-US" dirty="0" err="1" smtClean="0"/>
              <a:t>Henrik</a:t>
            </a:r>
            <a:r>
              <a:rPr lang="en-US" dirty="0" smtClean="0"/>
              <a:t> </a:t>
            </a:r>
            <a:r>
              <a:rPr lang="en-US" dirty="0" err="1" smtClean="0"/>
              <a:t>Kniberg</a:t>
            </a:r>
            <a:r>
              <a:rPr lang="en-US" dirty="0" smtClean="0"/>
              <a:t> and </a:t>
            </a:r>
            <a:r>
              <a:rPr lang="en-US" dirty="0" err="1" smtClean="0"/>
              <a:t>Mattias</a:t>
            </a:r>
            <a:r>
              <a:rPr lang="en-US" dirty="0" smtClean="0"/>
              <a:t> </a:t>
            </a:r>
            <a:r>
              <a:rPr lang="en-US" dirty="0" err="1" smtClean="0"/>
              <a:t>Skarin</a:t>
            </a:r>
            <a:r>
              <a:rPr lang="en-US" dirty="0" smtClean="0"/>
              <a:t>: </a:t>
            </a:r>
            <a:r>
              <a:rPr lang="en-US" dirty="0" err="1" smtClean="0"/>
              <a:t>Kanban</a:t>
            </a:r>
            <a:r>
              <a:rPr lang="en-US" dirty="0" smtClean="0"/>
              <a:t> and Scrum – Making the Most of Both. </a:t>
            </a:r>
            <a:r>
              <a:rPr lang="en-US" dirty="0" err="1" smtClean="0"/>
              <a:t>InfoQ</a:t>
            </a:r>
            <a:r>
              <a:rPr lang="en-US" dirty="0"/>
              <a:t> </a:t>
            </a:r>
            <a:r>
              <a:rPr lang="en-US" dirty="0" smtClean="0"/>
              <a:t>(2009) Available </a:t>
            </a:r>
            <a:r>
              <a:rPr lang="en-US" dirty="0" err="1" smtClean="0"/>
              <a:t>online:</a:t>
            </a:r>
            <a:r>
              <a:rPr lang="en-US" dirty="0" err="1" smtClean="0">
                <a:hlinkClick r:id="rId2"/>
              </a:rPr>
              <a:t>http</a:t>
            </a:r>
            <a:r>
              <a:rPr lang="en-US" dirty="0" smtClean="0">
                <a:hlinkClick r:id="rId2"/>
              </a:rPr>
              <a:t>://infoq.com/minibooks/kanban-scrum-minibook</a:t>
            </a:r>
            <a:endParaRPr lang="en-US" dirty="0" smtClean="0"/>
          </a:p>
          <a:p>
            <a:pPr marL="0" indent="0">
              <a:buNone/>
            </a:pPr>
            <a:r>
              <a:rPr lang="en-US" dirty="0" smtClean="0"/>
              <a:t> </a:t>
            </a:r>
          </a:p>
          <a:p>
            <a:endParaRPr lang="en-US" dirty="0"/>
          </a:p>
        </p:txBody>
      </p:sp>
    </p:spTree>
    <p:extLst>
      <p:ext uri="{BB962C8B-B14F-4D97-AF65-F5344CB8AC3E}">
        <p14:creationId xmlns:p14="http://schemas.microsoft.com/office/powerpoint/2010/main" val="1037318733"/>
      </p:ext>
    </p:extLst>
  </p:cSld>
  <p:clrMapOvr>
    <a:masterClrMapping/>
  </p:clrMapOvr>
  <p:transition xmlns:p14="http://schemas.microsoft.com/office/powerpoint/2010/mai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Software Engineering?</a:t>
            </a:r>
            <a:endParaRPr lang="en-US" dirty="0"/>
          </a:p>
        </p:txBody>
      </p:sp>
      <p:sp>
        <p:nvSpPr>
          <p:cNvPr id="5" name="Text Placeholder 4"/>
          <p:cNvSpPr>
            <a:spLocks noGrp="1"/>
          </p:cNvSpPr>
          <p:nvPr>
            <p:ph type="body" idx="1"/>
          </p:nvPr>
        </p:nvSpPr>
        <p:spPr/>
        <p:txBody>
          <a:bodyPr/>
          <a:lstStyle/>
          <a:p>
            <a:r>
              <a:rPr lang="en-US" dirty="0" smtClean="0"/>
              <a:t>Some philosophy</a:t>
            </a:r>
            <a:endParaRPr lang="en-US" dirty="0"/>
          </a:p>
        </p:txBody>
      </p:sp>
    </p:spTree>
    <p:extLst>
      <p:ext uri="{BB962C8B-B14F-4D97-AF65-F5344CB8AC3E}">
        <p14:creationId xmlns:p14="http://schemas.microsoft.com/office/powerpoint/2010/main" val="404484249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Post-Lecture Additions</a:t>
            </a:r>
            <a:endParaRPr lang="en-US" dirty="0"/>
          </a:p>
        </p:txBody>
      </p:sp>
      <p:sp>
        <p:nvSpPr>
          <p:cNvPr id="3" name="Content Placeholder 2"/>
          <p:cNvSpPr>
            <a:spLocks noGrp="1"/>
          </p:cNvSpPr>
          <p:nvPr>
            <p:ph idx="1"/>
          </p:nvPr>
        </p:nvSpPr>
        <p:spPr/>
        <p:txBody>
          <a:bodyPr/>
          <a:lstStyle/>
          <a:p>
            <a:r>
              <a:rPr lang="en-US" dirty="0" smtClean="0"/>
              <a:t>Placeholder for Scrum practices</a:t>
            </a:r>
            <a:endParaRPr lang="en-US" dirty="0"/>
          </a:p>
        </p:txBody>
      </p:sp>
    </p:spTree>
    <p:extLst>
      <p:ext uri="{BB962C8B-B14F-4D97-AF65-F5344CB8AC3E}">
        <p14:creationId xmlns:p14="http://schemas.microsoft.com/office/powerpoint/2010/main" val="3467380630"/>
      </p:ext>
    </p:extLst>
  </p:cSld>
  <p:clrMapOvr>
    <a:masterClrMapping/>
  </p:clrMapOvr>
  <p:transition xmlns:p14="http://schemas.microsoft.com/office/powerpoint/2010/mai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Some comparisons</a:t>
            </a:r>
            <a:endParaRPr lang="en-US" dirty="0"/>
          </a:p>
        </p:txBody>
      </p:sp>
      <p:sp>
        <p:nvSpPr>
          <p:cNvPr id="5" name="Content Placeholder 4"/>
          <p:cNvSpPr>
            <a:spLocks noGrp="1"/>
          </p:cNvSpPr>
          <p:nvPr>
            <p:ph idx="1"/>
          </p:nvPr>
        </p:nvSpPr>
        <p:spPr>
          <a:noFill/>
        </p:spPr>
        <p:txBody>
          <a:bodyPr anchor="ctr">
            <a:normAutofit/>
          </a:bodyPr>
          <a:lstStyle/>
          <a:p>
            <a:r>
              <a:rPr lang="en-US" dirty="0" smtClean="0"/>
              <a:t>Production?</a:t>
            </a:r>
          </a:p>
          <a:p>
            <a:r>
              <a:rPr lang="en-US" dirty="0"/>
              <a:t>Engineering</a:t>
            </a:r>
            <a:r>
              <a:rPr lang="en-US" dirty="0" smtClean="0"/>
              <a:t>?</a:t>
            </a:r>
          </a:p>
          <a:p>
            <a:r>
              <a:rPr lang="en-US" dirty="0" smtClean="0"/>
              <a:t>Design?</a:t>
            </a:r>
          </a:p>
          <a:p>
            <a:r>
              <a:rPr lang="en-US" dirty="0" smtClean="0"/>
              <a:t>Craft?</a:t>
            </a:r>
          </a:p>
          <a:p>
            <a:r>
              <a:rPr lang="en-US" dirty="0" smtClean="0"/>
              <a:t>Art?</a:t>
            </a:r>
          </a:p>
          <a:p>
            <a:r>
              <a:rPr lang="en-US" dirty="0" smtClean="0"/>
              <a:t>Theory building?</a:t>
            </a:r>
          </a:p>
          <a:p>
            <a:r>
              <a:rPr lang="en-US" dirty="0" smtClean="0"/>
              <a:t>Collaborative game of </a:t>
            </a:r>
            <a:br>
              <a:rPr lang="en-US" dirty="0" smtClean="0"/>
            </a:br>
            <a:r>
              <a:rPr lang="en-US" dirty="0" smtClean="0"/>
              <a:t>invention and </a:t>
            </a:r>
            <a:br>
              <a:rPr lang="en-US" dirty="0" smtClean="0"/>
            </a:br>
            <a:r>
              <a:rPr lang="en-US" dirty="0" smtClean="0"/>
              <a:t>communication?</a:t>
            </a:r>
          </a:p>
          <a:p>
            <a:pPr lvl="1"/>
            <a:r>
              <a:rPr lang="en-US" dirty="0" smtClean="0"/>
              <a:t>Rock-Climbing</a:t>
            </a:r>
          </a:p>
          <a:p>
            <a:pPr lvl="1"/>
            <a:r>
              <a:rPr lang="en-US" dirty="0" smtClean="0"/>
              <a:t>Swamp-Game</a:t>
            </a:r>
            <a:endParaRPr lang="en-US" dirty="0"/>
          </a:p>
        </p:txBody>
      </p:sp>
      <p:grpSp>
        <p:nvGrpSpPr>
          <p:cNvPr id="11" name="Group 10"/>
          <p:cNvGrpSpPr/>
          <p:nvPr/>
        </p:nvGrpSpPr>
        <p:grpSpPr>
          <a:xfrm>
            <a:off x="4432077" y="806553"/>
            <a:ext cx="4419305" cy="2777004"/>
            <a:chOff x="4412049" y="1232598"/>
            <a:chExt cx="4419305" cy="2777004"/>
          </a:xfrm>
        </p:grpSpPr>
        <p:pic>
          <p:nvPicPr>
            <p:cNvPr id="7" name="Picture 6"/>
            <p:cNvPicPr>
              <a:picLocks noChangeAspect="1"/>
            </p:cNvPicPr>
            <p:nvPr/>
          </p:nvPicPr>
          <p:blipFill>
            <a:blip r:embed="rId3"/>
            <a:stretch>
              <a:fillRect/>
            </a:stretch>
          </p:blipFill>
          <p:spPr>
            <a:xfrm rot="21374263">
              <a:off x="4412049" y="1232598"/>
              <a:ext cx="4339069" cy="2777004"/>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rot="21320536">
              <a:off x="6530724" y="3676560"/>
              <a:ext cx="2300630" cy="246221"/>
            </a:xfrm>
            <a:prstGeom prst="rect">
              <a:avLst/>
            </a:prstGeom>
          </p:spPr>
          <p:txBody>
            <a:bodyPr wrap="none">
              <a:spAutoFit/>
            </a:bodyPr>
            <a:lstStyle/>
            <a:p>
              <a:pPr marL="171450" indent="-171450">
                <a:buFontTx/>
                <a:buChar char="-"/>
              </a:pPr>
              <a:r>
                <a:rPr lang="en-US" sz="1000" dirty="0">
                  <a:solidFill>
                    <a:schemeClr val="bg1"/>
                  </a:solidFill>
                </a:rPr>
                <a:t>http://</a:t>
              </a:r>
              <a:r>
                <a:rPr lang="en-US" sz="1000" dirty="0" err="1">
                  <a:solidFill>
                    <a:schemeClr val="bg1"/>
                  </a:solidFill>
                </a:rPr>
                <a:t>en.wikipedia.org</a:t>
              </a:r>
              <a:r>
                <a:rPr lang="en-US" sz="1000" dirty="0">
                  <a:solidFill>
                    <a:schemeClr val="bg1"/>
                  </a:solidFill>
                </a:rPr>
                <a:t>/wiki/Fordism</a:t>
              </a:r>
            </a:p>
          </p:txBody>
        </p:sp>
      </p:grpSp>
      <p:grpSp>
        <p:nvGrpSpPr>
          <p:cNvPr id="10" name="Group 9"/>
          <p:cNvGrpSpPr/>
          <p:nvPr/>
        </p:nvGrpSpPr>
        <p:grpSpPr>
          <a:xfrm>
            <a:off x="4511216" y="3353106"/>
            <a:ext cx="4442110" cy="2904119"/>
            <a:chOff x="4441389" y="2157350"/>
            <a:chExt cx="4442110" cy="2904119"/>
          </a:xfrm>
        </p:grpSpPr>
        <p:pic>
          <p:nvPicPr>
            <p:cNvPr id="6" name="Picture 5"/>
            <p:cNvPicPr>
              <a:picLocks noChangeAspect="1"/>
            </p:cNvPicPr>
            <p:nvPr/>
          </p:nvPicPr>
          <p:blipFill>
            <a:blip r:embed="rId4"/>
            <a:stretch>
              <a:fillRect/>
            </a:stretch>
          </p:blipFill>
          <p:spPr>
            <a:xfrm rot="294929">
              <a:off x="4441389" y="2157350"/>
              <a:ext cx="4442110" cy="2892924"/>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rot="328323">
              <a:off x="5819964" y="4815248"/>
              <a:ext cx="2956587" cy="246221"/>
            </a:xfrm>
            <a:prstGeom prst="rect">
              <a:avLst/>
            </a:prstGeom>
          </p:spPr>
          <p:txBody>
            <a:bodyPr wrap="square">
              <a:spAutoFit/>
            </a:bodyPr>
            <a:lstStyle/>
            <a:p>
              <a:r>
                <a:rPr lang="en-US" sz="1000" dirty="0">
                  <a:solidFill>
                    <a:srgbClr val="FFFFFF"/>
                  </a:solidFill>
                </a:rPr>
                <a:t>http://</a:t>
              </a:r>
              <a:r>
                <a:rPr lang="en-US" sz="1000" dirty="0" err="1">
                  <a:solidFill>
                    <a:srgbClr val="FFFFFF"/>
                  </a:solidFill>
                </a:rPr>
                <a:t>en.wikipedia.org</a:t>
              </a:r>
              <a:r>
                <a:rPr lang="en-US" sz="1000" dirty="0">
                  <a:solidFill>
                    <a:srgbClr val="FFFFFF"/>
                  </a:solidFill>
                </a:rPr>
                <a:t>/wiki/</a:t>
              </a:r>
              <a:r>
                <a:rPr lang="en-US" sz="1000" dirty="0" err="1">
                  <a:solidFill>
                    <a:srgbClr val="FFFFFF"/>
                  </a:solidFill>
                </a:rPr>
                <a:t>Aerospace_engineering</a:t>
              </a:r>
              <a:endParaRPr lang="en-US" sz="1000" dirty="0">
                <a:solidFill>
                  <a:srgbClr val="FFFFFF"/>
                </a:solidFill>
              </a:endParaRPr>
            </a:p>
          </p:txBody>
        </p:sp>
      </p:grpSp>
      <p:grpSp>
        <p:nvGrpSpPr>
          <p:cNvPr id="15" name="Group 14"/>
          <p:cNvGrpSpPr/>
          <p:nvPr/>
        </p:nvGrpSpPr>
        <p:grpSpPr>
          <a:xfrm rot="21243623">
            <a:off x="4014965" y="1684589"/>
            <a:ext cx="2355985" cy="3477508"/>
            <a:chOff x="4048833" y="1796749"/>
            <a:chExt cx="2355985" cy="3477508"/>
          </a:xfrm>
        </p:grpSpPr>
        <p:pic>
          <p:nvPicPr>
            <p:cNvPr id="12" name="Picture 1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048833" y="1796749"/>
              <a:ext cx="2355985" cy="3424397"/>
            </a:xfrm>
            <a:prstGeom prst="rect">
              <a:avLst/>
            </a:prstGeom>
            <a:ln>
              <a:noFill/>
            </a:ln>
            <a:effectLst>
              <a:outerShdw blurRad="292100" dist="139700" dir="2700000" algn="tl" rotWithShape="0">
                <a:srgbClr val="333333">
                  <a:alpha val="65000"/>
                </a:srgbClr>
              </a:outerShdw>
            </a:effectLst>
          </p:spPr>
        </p:pic>
        <p:sp>
          <p:nvSpPr>
            <p:cNvPr id="13" name="Rectangle 12"/>
            <p:cNvSpPr/>
            <p:nvPr/>
          </p:nvSpPr>
          <p:spPr>
            <a:xfrm rot="5400000">
              <a:off x="2488831" y="3439766"/>
              <a:ext cx="3422761" cy="246221"/>
            </a:xfrm>
            <a:prstGeom prst="rect">
              <a:avLst/>
            </a:prstGeom>
          </p:spPr>
          <p:txBody>
            <a:bodyPr wrap="square">
              <a:spAutoFit/>
            </a:bodyPr>
            <a:lstStyle/>
            <a:p>
              <a:r>
                <a:rPr lang="en-US" sz="1000" dirty="0">
                  <a:solidFill>
                    <a:srgbClr val="FFFFFF"/>
                  </a:solidFill>
                </a:rPr>
                <a:t>http://</a:t>
              </a:r>
              <a:r>
                <a:rPr lang="en-US" sz="1000" dirty="0" err="1">
                  <a:solidFill>
                    <a:srgbClr val="FFFFFF"/>
                  </a:solidFill>
                </a:rPr>
                <a:t>commons.wikimedia.org</a:t>
              </a:r>
              <a:r>
                <a:rPr lang="en-US" sz="1000" dirty="0">
                  <a:solidFill>
                    <a:srgbClr val="FFFFFF"/>
                  </a:solidFill>
                </a:rPr>
                <a:t>/wiki/</a:t>
              </a:r>
              <a:r>
                <a:rPr lang="en-US" sz="1000" dirty="0" err="1">
                  <a:solidFill>
                    <a:srgbClr val="FFFFFF"/>
                  </a:solidFill>
                </a:rPr>
                <a:t>File:Bamun_artisan.jpg</a:t>
              </a:r>
              <a:endParaRPr lang="en-US" sz="1000" dirty="0">
                <a:solidFill>
                  <a:srgbClr val="FFFFFF"/>
                </a:solidFill>
              </a:endParaRPr>
            </a:p>
          </p:txBody>
        </p:sp>
      </p:grpSp>
    </p:spTree>
    <p:extLst>
      <p:ext uri="{BB962C8B-B14F-4D97-AF65-F5344CB8AC3E}">
        <p14:creationId xmlns:p14="http://schemas.microsoft.com/office/powerpoint/2010/main" val="7683967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fade">
                                      <p:cBhvr>
                                        <p:cTn id="28" dur="500"/>
                                        <p:tgtEl>
                                          <p:spTgt spid="5">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animEffect transition="in" filter="fade">
                                      <p:cBhvr>
                                        <p:cTn id="33" dur="500"/>
                                        <p:tgtEl>
                                          <p:spTgt spid="5">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
                                            <p:txEl>
                                              <p:pRg st="6" end="6"/>
                                            </p:txEl>
                                          </p:spTgt>
                                        </p:tgtEl>
                                        <p:attrNameLst>
                                          <p:attrName>style.visibility</p:attrName>
                                        </p:attrNameLst>
                                      </p:cBhvr>
                                      <p:to>
                                        <p:strVal val="visible"/>
                                      </p:to>
                                    </p:set>
                                    <p:animEffect transition="in" filter="fade">
                                      <p:cBhvr>
                                        <p:cTn id="38" dur="500"/>
                                        <p:tgtEl>
                                          <p:spTgt spid="5">
                                            <p:txEl>
                                              <p:pRg st="6" end="6"/>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5">
                                            <p:txEl>
                                              <p:pRg st="7" end="7"/>
                                            </p:txEl>
                                          </p:spTgt>
                                        </p:tgtEl>
                                        <p:attrNameLst>
                                          <p:attrName>style.visibility</p:attrName>
                                        </p:attrNameLst>
                                      </p:cBhvr>
                                      <p:to>
                                        <p:strVal val="visible"/>
                                      </p:to>
                                    </p:set>
                                    <p:animEffect transition="in" filter="fade">
                                      <p:cBhvr>
                                        <p:cTn id="41" dur="500"/>
                                        <p:tgtEl>
                                          <p:spTgt spid="5">
                                            <p:txEl>
                                              <p:pRg st="7" end="7"/>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5">
                                            <p:txEl>
                                              <p:pRg st="8" end="8"/>
                                            </p:txEl>
                                          </p:spTgt>
                                        </p:tgtEl>
                                        <p:attrNameLst>
                                          <p:attrName>style.visibility</p:attrName>
                                        </p:attrNameLst>
                                      </p:cBhvr>
                                      <p:to>
                                        <p:strVal val="visible"/>
                                      </p:to>
                                    </p:set>
                                    <p:animEffect transition="in" filter="fade">
                                      <p:cBhvr>
                                        <p:cTn id="44"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Development as a Game</a:t>
            </a:r>
            <a:endParaRPr lang="en-US" dirty="0"/>
          </a:p>
        </p:txBody>
      </p:sp>
      <p:sp>
        <p:nvSpPr>
          <p:cNvPr id="5" name="Content Placeholder 4"/>
          <p:cNvSpPr>
            <a:spLocks noGrp="1"/>
          </p:cNvSpPr>
          <p:nvPr>
            <p:ph sz="half" idx="1"/>
          </p:nvPr>
        </p:nvSpPr>
        <p:spPr/>
        <p:txBody>
          <a:bodyPr/>
          <a:lstStyle/>
          <a:p>
            <a:r>
              <a:rPr lang="en-US" dirty="0" smtClean="0"/>
              <a:t>Zero-sum game?</a:t>
            </a:r>
          </a:p>
          <a:p>
            <a:pPr lvl="1"/>
            <a:r>
              <a:rPr lang="en-US" dirty="0" smtClean="0"/>
              <a:t>SW-</a:t>
            </a:r>
            <a:r>
              <a:rPr lang="en-US" dirty="0" err="1" smtClean="0"/>
              <a:t>Dev</a:t>
            </a:r>
            <a:r>
              <a:rPr lang="en-US" dirty="0" smtClean="0"/>
              <a:t>: No, more than one winner</a:t>
            </a:r>
          </a:p>
          <a:p>
            <a:r>
              <a:rPr lang="en-US" dirty="0" smtClean="0"/>
              <a:t>Positional game?</a:t>
            </a:r>
          </a:p>
          <a:p>
            <a:pPr lvl="1"/>
            <a:r>
              <a:rPr lang="en-US" dirty="0" smtClean="0"/>
              <a:t>SW-</a:t>
            </a:r>
            <a:r>
              <a:rPr lang="en-US" dirty="0" err="1" smtClean="0"/>
              <a:t>Dev</a:t>
            </a:r>
            <a:r>
              <a:rPr lang="en-US" dirty="0" smtClean="0"/>
              <a:t>: Some play it like this (comprehensive documentation shows current state of game)</a:t>
            </a:r>
          </a:p>
          <a:p>
            <a:r>
              <a:rPr lang="en-US" dirty="0" smtClean="0"/>
              <a:t>Competitive / Cooperative game?</a:t>
            </a:r>
          </a:p>
          <a:p>
            <a:pPr lvl="1"/>
            <a:r>
              <a:rPr lang="en-US" dirty="0" smtClean="0"/>
              <a:t>SW-</a:t>
            </a:r>
            <a:r>
              <a:rPr lang="en-US" dirty="0" err="1" smtClean="0"/>
              <a:t>Dev</a:t>
            </a:r>
            <a:r>
              <a:rPr lang="en-US" dirty="0" smtClean="0"/>
              <a:t>: Cooperative!!!</a:t>
            </a:r>
          </a:p>
          <a:p>
            <a:pPr lvl="1"/>
            <a:endParaRPr lang="en-US" dirty="0" smtClean="0"/>
          </a:p>
          <a:p>
            <a:endParaRPr lang="en-US" dirty="0"/>
          </a:p>
        </p:txBody>
      </p:sp>
      <p:sp>
        <p:nvSpPr>
          <p:cNvPr id="6" name="Content Placeholder 5"/>
          <p:cNvSpPr>
            <a:spLocks noGrp="1"/>
          </p:cNvSpPr>
          <p:nvPr>
            <p:ph sz="half" idx="2"/>
          </p:nvPr>
        </p:nvSpPr>
        <p:spPr/>
        <p:txBody>
          <a:bodyPr/>
          <a:lstStyle/>
          <a:p>
            <a:r>
              <a:rPr lang="en-US" dirty="0" smtClean="0"/>
              <a:t>Goal directed?</a:t>
            </a:r>
          </a:p>
          <a:p>
            <a:pPr lvl="1"/>
            <a:r>
              <a:rPr lang="en-US" dirty="0" smtClean="0"/>
              <a:t>SW-</a:t>
            </a:r>
            <a:r>
              <a:rPr lang="en-US" dirty="0" err="1" smtClean="0"/>
              <a:t>Dev</a:t>
            </a:r>
            <a:r>
              <a:rPr lang="en-US" dirty="0" smtClean="0"/>
              <a:t>: Definitely</a:t>
            </a:r>
          </a:p>
          <a:p>
            <a:r>
              <a:rPr lang="en-US" dirty="0" smtClean="0"/>
              <a:t>Finite/ infinite?</a:t>
            </a:r>
            <a:endParaRPr lang="en-US" dirty="0"/>
          </a:p>
        </p:txBody>
      </p:sp>
      <p:pic>
        <p:nvPicPr>
          <p:cNvPr id="4" name="Picture 3"/>
          <p:cNvPicPr>
            <a:picLocks noChangeAspect="1"/>
          </p:cNvPicPr>
          <p:nvPr/>
        </p:nvPicPr>
        <p:blipFill>
          <a:blip r:embed="rId3"/>
          <a:stretch>
            <a:fillRect/>
          </a:stretch>
        </p:blipFill>
        <p:spPr>
          <a:xfrm>
            <a:off x="4610100" y="3097421"/>
            <a:ext cx="4076700" cy="2654300"/>
          </a:xfrm>
          <a:prstGeom prst="rect">
            <a:avLst/>
          </a:prstGeom>
        </p:spPr>
      </p:pic>
      <p:sp>
        <p:nvSpPr>
          <p:cNvPr id="8" name="TextBox 7"/>
          <p:cNvSpPr txBox="1"/>
          <p:nvPr/>
        </p:nvSpPr>
        <p:spPr>
          <a:xfrm>
            <a:off x="4860516" y="5984720"/>
            <a:ext cx="4023837" cy="246221"/>
          </a:xfrm>
          <a:prstGeom prst="rect">
            <a:avLst/>
          </a:prstGeom>
          <a:noFill/>
        </p:spPr>
        <p:txBody>
          <a:bodyPr wrap="none" rtlCol="0">
            <a:spAutoFit/>
          </a:bodyPr>
          <a:lstStyle/>
          <a:p>
            <a:r>
              <a:rPr lang="en-US" sz="1000" dirty="0" smtClean="0"/>
              <a:t>Cockburn: Agile software development, the cooperative game, 2</a:t>
            </a:r>
            <a:r>
              <a:rPr lang="en-US" sz="1000" baseline="30000" dirty="0" smtClean="0"/>
              <a:t>nd</a:t>
            </a:r>
            <a:r>
              <a:rPr lang="en-US" sz="1000" dirty="0" smtClean="0"/>
              <a:t> edition</a:t>
            </a:r>
            <a:endParaRPr lang="en-US" sz="1000" dirty="0"/>
          </a:p>
        </p:txBody>
      </p:sp>
    </p:spTree>
    <p:extLst>
      <p:ext uri="{BB962C8B-B14F-4D97-AF65-F5344CB8AC3E}">
        <p14:creationId xmlns:p14="http://schemas.microsoft.com/office/powerpoint/2010/main" val="181147367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500"/>
                                        <p:tgtEl>
                                          <p:spTgt spid="5">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animEffect transition="in" filter="fade">
                                      <p:cBhvr>
                                        <p:cTn id="20" dur="500"/>
                                        <p:tgtEl>
                                          <p:spTgt spid="5">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Effect transition="in" filter="fade">
                                      <p:cBhvr>
                                        <p:cTn id="23" dur="500"/>
                                        <p:tgtEl>
                                          <p:spTgt spid="5">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xEl>
                                              <p:pRg st="0" end="0"/>
                                            </p:txEl>
                                          </p:spTgt>
                                        </p:tgtEl>
                                        <p:attrNameLst>
                                          <p:attrName>style.visibility</p:attrName>
                                        </p:attrNameLst>
                                      </p:cBhvr>
                                      <p:to>
                                        <p:strVal val="visible"/>
                                      </p:to>
                                    </p:set>
                                    <p:animEffect transition="in" filter="fade">
                                      <p:cBhvr>
                                        <p:cTn id="28" dur="500"/>
                                        <p:tgtEl>
                                          <p:spTgt spid="6">
                                            <p:txEl>
                                              <p:pRg st="0" end="0"/>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animEffect transition="in" filter="fade">
                                      <p:cBhvr>
                                        <p:cTn id="31" dur="500"/>
                                        <p:tgtEl>
                                          <p:spTgt spid="6">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
                                            <p:txEl>
                                              <p:pRg st="2" end="2"/>
                                            </p:txEl>
                                          </p:spTgt>
                                        </p:tgtEl>
                                        <p:attrNameLst>
                                          <p:attrName>style.visibility</p:attrName>
                                        </p:attrNameLst>
                                      </p:cBhvr>
                                      <p:to>
                                        <p:strVal val="visible"/>
                                      </p:to>
                                    </p:set>
                                    <p:animEffect transition="in" filter="fade">
                                      <p:cBhvr>
                                        <p:cTn id="36" dur="500"/>
                                        <p:tgtEl>
                                          <p:spTgt spid="6">
                                            <p:txEl>
                                              <p:pRg st="2" end="2"/>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Rock-</a:t>
            </a:r>
            <a:r>
              <a:rPr lang="en-US" dirty="0" smtClean="0"/>
              <a:t>climbing </a:t>
            </a:r>
            <a:r>
              <a:rPr lang="en-US" dirty="0" err="1" smtClean="0"/>
              <a:t>vs</a:t>
            </a:r>
            <a:r>
              <a:rPr lang="en-US" dirty="0" smtClean="0"/>
              <a:t> Software Development</a:t>
            </a:r>
            <a:endParaRPr lang="en-US" dirty="0"/>
          </a:p>
        </p:txBody>
      </p:sp>
      <p:sp>
        <p:nvSpPr>
          <p:cNvPr id="3" name="Content Placeholder 2"/>
          <p:cNvSpPr>
            <a:spLocks noGrp="1"/>
          </p:cNvSpPr>
          <p:nvPr>
            <p:ph sz="half" idx="1"/>
          </p:nvPr>
        </p:nvSpPr>
        <p:spPr>
          <a:xfrm>
            <a:off x="457200" y="903816"/>
            <a:ext cx="4038600" cy="5222348"/>
          </a:xfrm>
        </p:spPr>
        <p:txBody>
          <a:bodyPr>
            <a:normAutofit fontScale="85000" lnSpcReduction="20000"/>
          </a:bodyPr>
          <a:lstStyle/>
          <a:p>
            <a:r>
              <a:rPr lang="en-US" dirty="0"/>
              <a:t>Cooperative and goal seeking</a:t>
            </a:r>
          </a:p>
          <a:p>
            <a:r>
              <a:rPr lang="en-US" dirty="0"/>
              <a:t>Load bearing (limited amount of possible moves)</a:t>
            </a:r>
          </a:p>
          <a:p>
            <a:r>
              <a:rPr lang="en-US" dirty="0"/>
              <a:t>Team</a:t>
            </a:r>
          </a:p>
          <a:p>
            <a:r>
              <a:rPr lang="en-US" dirty="0"/>
              <a:t>Individuals with talent (some are simply better)</a:t>
            </a:r>
          </a:p>
          <a:p>
            <a:r>
              <a:rPr lang="en-US" dirty="0"/>
              <a:t>Skill-sensitive (practice helps to improve)</a:t>
            </a:r>
          </a:p>
          <a:p>
            <a:r>
              <a:rPr lang="en-US" dirty="0"/>
              <a:t>Training (you need to hone your </a:t>
            </a:r>
            <a:r>
              <a:rPr lang="en-US" dirty="0" err="1"/>
              <a:t>skllls</a:t>
            </a:r>
            <a:r>
              <a:rPr lang="en-US" dirty="0"/>
              <a:t>)</a:t>
            </a:r>
          </a:p>
          <a:p>
            <a:r>
              <a:rPr lang="en-US" dirty="0"/>
              <a:t>Tools (get more critical the more ambitious the project is)</a:t>
            </a:r>
          </a:p>
          <a:p>
            <a:r>
              <a:rPr lang="en-US" dirty="0"/>
              <a:t>Resource-limited</a:t>
            </a:r>
          </a:p>
          <a:p>
            <a:r>
              <a:rPr lang="en-US" dirty="0"/>
              <a:t>Plan</a:t>
            </a:r>
          </a:p>
          <a:p>
            <a:r>
              <a:rPr lang="en-US" dirty="0"/>
              <a:t>Improvised</a:t>
            </a:r>
          </a:p>
          <a:p>
            <a:r>
              <a:rPr lang="en-US" dirty="0"/>
              <a:t>Fun</a:t>
            </a:r>
          </a:p>
          <a:p>
            <a:r>
              <a:rPr lang="en-US" dirty="0"/>
              <a:t>Challenging</a:t>
            </a:r>
          </a:p>
          <a:p>
            <a:r>
              <a:rPr lang="en-US" dirty="0" smtClean="0"/>
              <a:t>Dangerous</a:t>
            </a:r>
            <a:endParaRPr lang="en-US" dirty="0"/>
          </a:p>
        </p:txBody>
      </p:sp>
      <p:sp>
        <p:nvSpPr>
          <p:cNvPr id="5" name="TextBox 4"/>
          <p:cNvSpPr txBox="1"/>
          <p:nvPr/>
        </p:nvSpPr>
        <p:spPr>
          <a:xfrm>
            <a:off x="4860516" y="5984720"/>
            <a:ext cx="4023837" cy="246221"/>
          </a:xfrm>
          <a:prstGeom prst="rect">
            <a:avLst/>
          </a:prstGeom>
          <a:noFill/>
        </p:spPr>
        <p:txBody>
          <a:bodyPr wrap="none" rtlCol="0">
            <a:spAutoFit/>
          </a:bodyPr>
          <a:lstStyle/>
          <a:p>
            <a:r>
              <a:rPr lang="en-US" sz="1000" dirty="0" smtClean="0"/>
              <a:t>Cockburn: Agile software development, the cooperative game, 2</a:t>
            </a:r>
            <a:r>
              <a:rPr lang="en-US" sz="1000" baseline="30000" dirty="0" smtClean="0"/>
              <a:t>nd</a:t>
            </a:r>
            <a:r>
              <a:rPr lang="en-US" sz="1000" dirty="0" smtClean="0"/>
              <a:t> edition</a:t>
            </a:r>
            <a:endParaRPr lang="en-US" sz="1000" dirty="0"/>
          </a:p>
        </p:txBody>
      </p:sp>
      <p:pic>
        <p:nvPicPr>
          <p:cNvPr id="6" name="Picture 5"/>
          <p:cNvPicPr>
            <a:picLocks noChangeAspect="1"/>
          </p:cNvPicPr>
          <p:nvPr/>
        </p:nvPicPr>
        <p:blipFill>
          <a:blip r:embed="rId2"/>
          <a:stretch>
            <a:fillRect/>
          </a:stretch>
        </p:blipFill>
        <p:spPr>
          <a:xfrm>
            <a:off x="5637186" y="1125609"/>
            <a:ext cx="2965123" cy="4297280"/>
          </a:xfrm>
          <a:prstGeom prst="rect">
            <a:avLst/>
          </a:prstGeom>
        </p:spPr>
      </p:pic>
      <p:sp>
        <p:nvSpPr>
          <p:cNvPr id="7" name="Rectangle 6"/>
          <p:cNvSpPr/>
          <p:nvPr/>
        </p:nvSpPr>
        <p:spPr>
          <a:xfrm rot="5400000">
            <a:off x="3479863" y="3288499"/>
            <a:ext cx="4572000" cy="246221"/>
          </a:xfrm>
          <a:prstGeom prst="rect">
            <a:avLst/>
          </a:prstGeom>
        </p:spPr>
        <p:txBody>
          <a:bodyPr>
            <a:spAutoFit/>
          </a:bodyPr>
          <a:lstStyle/>
          <a:p>
            <a:r>
              <a:rPr lang="en-US" sz="1000" dirty="0">
                <a:solidFill>
                  <a:srgbClr val="FFFFFF"/>
                </a:solidFill>
              </a:rPr>
              <a:t>http://</a:t>
            </a:r>
            <a:r>
              <a:rPr lang="en-US" sz="1000" dirty="0" err="1">
                <a:solidFill>
                  <a:srgbClr val="FFFFFF"/>
                </a:solidFill>
              </a:rPr>
              <a:t>commons.wikimedia.org</a:t>
            </a:r>
            <a:r>
              <a:rPr lang="en-US" sz="1000" dirty="0">
                <a:solidFill>
                  <a:srgbClr val="FFFFFF"/>
                </a:solidFill>
              </a:rPr>
              <a:t>/wiki/File:Overhanging_rock_climbing_1.jpg</a:t>
            </a:r>
          </a:p>
        </p:txBody>
      </p:sp>
    </p:spTree>
    <p:extLst>
      <p:ext uri="{BB962C8B-B14F-4D97-AF65-F5344CB8AC3E}">
        <p14:creationId xmlns:p14="http://schemas.microsoft.com/office/powerpoint/2010/main" val="87394280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Development as Manufacturing</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76478982"/>
              </p:ext>
            </p:extLst>
          </p:nvPr>
        </p:nvGraphicFramePr>
        <p:xfrm>
          <a:off x="457200" y="1233650"/>
          <a:ext cx="8229600" cy="4389120"/>
        </p:xfrm>
        <a:graphic>
          <a:graphicData uri="http://schemas.openxmlformats.org/drawingml/2006/table">
            <a:tbl>
              <a:tblPr firstRow="1" bandRow="1">
                <a:tableStyleId>{5C22544A-7EE6-4342-B048-85BDC9FD1C3A}</a:tableStyleId>
              </a:tblPr>
              <a:tblGrid>
                <a:gridCol w="633046"/>
                <a:gridCol w="3103713"/>
                <a:gridCol w="4492841"/>
              </a:tblGrid>
              <a:tr h="370840">
                <a:tc>
                  <a:txBody>
                    <a:bodyPr/>
                    <a:lstStyle/>
                    <a:p>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lt1"/>
                          </a:solidFill>
                          <a:effectLst/>
                          <a:latin typeface="+mn-lt"/>
                          <a:ea typeface="+mn-ea"/>
                          <a:cs typeface="+mn-cs"/>
                        </a:rPr>
                        <a:t>Manufacturing Mass Production </a:t>
                      </a:r>
                      <a:endParaRPr lang="en-US"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lt1"/>
                          </a:solidFill>
                          <a:effectLst/>
                          <a:latin typeface="+mn-lt"/>
                          <a:ea typeface="+mn-ea"/>
                          <a:cs typeface="+mn-cs"/>
                        </a:rPr>
                        <a:t>Waterfall Model </a:t>
                      </a:r>
                      <a:endParaRPr lang="en-US" dirty="0" smtClean="0"/>
                    </a:p>
                    <a:p>
                      <a:endParaRPr lang="en-US" dirty="0"/>
                    </a:p>
                  </a:txBody>
                  <a:tcPr/>
                </a:tc>
              </a:tr>
              <a:tr h="370840">
                <a:tc>
                  <a:txBody>
                    <a:bodyPr/>
                    <a:lstStyle/>
                    <a:p>
                      <a:pPr algn="ctr"/>
                      <a:r>
                        <a:rPr lang="en-US" dirty="0" smtClean="0"/>
                        <a:t>Hidden Cost</a:t>
                      </a:r>
                      <a:endParaRPr lang="en-US" dirty="0"/>
                    </a:p>
                  </a:txBody>
                  <a:tcPr vert="vert270" anchor="ctr"/>
                </a:tc>
                <a:tc>
                  <a:txBody>
                    <a:bodyPr/>
                    <a:lstStyle/>
                    <a:p>
                      <a:pPr marL="285750" indent="-285750">
                        <a:buFont typeface="Arial"/>
                        <a:buChar char="•"/>
                      </a:pPr>
                      <a:r>
                        <a:rPr lang="en-US" sz="1800" b="0" kern="1200" dirty="0" smtClean="0">
                          <a:solidFill>
                            <a:srgbClr val="000000"/>
                          </a:solidFill>
                          <a:effectLst/>
                          <a:latin typeface="+mn-lt"/>
                          <a:ea typeface="+mn-ea"/>
                          <a:cs typeface="+mn-cs"/>
                        </a:rPr>
                        <a:t>Transportation</a:t>
                      </a:r>
                    </a:p>
                    <a:p>
                      <a:pPr marL="285750" indent="-285750">
                        <a:buFont typeface="Arial"/>
                        <a:buChar char="•"/>
                      </a:pPr>
                      <a:r>
                        <a:rPr lang="en-US" sz="1800" b="0" kern="1200" dirty="0" smtClean="0">
                          <a:solidFill>
                            <a:srgbClr val="000000"/>
                          </a:solidFill>
                          <a:effectLst/>
                          <a:latin typeface="+mn-lt"/>
                          <a:ea typeface="+mn-ea"/>
                          <a:cs typeface="+mn-cs"/>
                        </a:rPr>
                        <a:t>Managing inventory and storage </a:t>
                      </a:r>
                      <a:endParaRPr lang="en-US" b="0" dirty="0" smtClean="0">
                        <a:solidFill>
                          <a:srgbClr val="000000"/>
                        </a:solidFill>
                      </a:endParaRPr>
                    </a:p>
                    <a:p>
                      <a:pPr marL="285750" indent="-285750">
                        <a:buFont typeface="Arial"/>
                        <a:buChar char="•"/>
                      </a:pPr>
                      <a:r>
                        <a:rPr lang="en-US" sz="1800" b="0" kern="1200" dirty="0" smtClean="0">
                          <a:solidFill>
                            <a:srgbClr val="000000"/>
                          </a:solidFill>
                          <a:effectLst/>
                          <a:latin typeface="+mn-lt"/>
                          <a:ea typeface="+mn-ea"/>
                          <a:cs typeface="+mn-cs"/>
                        </a:rPr>
                        <a:t>Capital costs of inventory</a:t>
                      </a:r>
                      <a:endParaRPr lang="en-US" b="0" dirty="0">
                        <a:solidFill>
                          <a:srgbClr val="000000"/>
                        </a:solidFill>
                      </a:endParaRPr>
                    </a:p>
                  </a:txBody>
                  <a:tcPr/>
                </a:tc>
                <a:tc>
                  <a:txBody>
                    <a:bodyPr/>
                    <a:lstStyle/>
                    <a:p>
                      <a:pPr marL="285750" indent="-285750">
                        <a:buFont typeface="Arial"/>
                        <a:buChar char="•"/>
                      </a:pPr>
                      <a:r>
                        <a:rPr lang="en-US" sz="1800" b="0" kern="1200" dirty="0" smtClean="0">
                          <a:solidFill>
                            <a:srgbClr val="000000"/>
                          </a:solidFill>
                          <a:effectLst/>
                          <a:latin typeface="+mn-lt"/>
                          <a:ea typeface="+mn-ea"/>
                          <a:cs typeface="+mn-cs"/>
                        </a:rPr>
                        <a:t>Handoffs </a:t>
                      </a:r>
                      <a:endParaRPr lang="en-US" b="0" dirty="0" smtClean="0">
                        <a:solidFill>
                          <a:srgbClr val="000000"/>
                        </a:solidFill>
                      </a:endParaRPr>
                    </a:p>
                    <a:p>
                      <a:pPr marL="285750" indent="-285750">
                        <a:buFont typeface="Arial"/>
                        <a:buChar char="•"/>
                      </a:pPr>
                      <a:r>
                        <a:rPr lang="en-US" sz="1800" b="0" kern="1200" dirty="0" smtClean="0">
                          <a:solidFill>
                            <a:srgbClr val="000000"/>
                          </a:solidFill>
                          <a:effectLst/>
                          <a:latin typeface="+mn-lt"/>
                          <a:ea typeface="+mn-ea"/>
                          <a:cs typeface="+mn-cs"/>
                        </a:rPr>
                        <a:t>Lots of open items; can lead to overwhelming the workforce </a:t>
                      </a:r>
                      <a:endParaRPr lang="en-US" b="0" dirty="0" smtClean="0">
                        <a:solidFill>
                          <a:srgbClr val="000000"/>
                        </a:solidFill>
                      </a:endParaRPr>
                    </a:p>
                    <a:p>
                      <a:pPr marL="285750" indent="-285750">
                        <a:buFont typeface="Arial"/>
                        <a:buChar char="•"/>
                      </a:pPr>
                      <a:r>
                        <a:rPr lang="en-US" sz="1800" b="0" kern="1200" dirty="0" smtClean="0">
                          <a:solidFill>
                            <a:srgbClr val="000000"/>
                          </a:solidFill>
                          <a:effectLst/>
                          <a:latin typeface="+mn-lt"/>
                          <a:ea typeface="+mn-ea"/>
                          <a:cs typeface="+mn-cs"/>
                        </a:rPr>
                        <a:t>Cost of training people to build software </a:t>
                      </a:r>
                      <a:endParaRPr lang="en-US" b="0" dirty="0">
                        <a:solidFill>
                          <a:srgbClr val="000000"/>
                        </a:solidFill>
                      </a:endParaRPr>
                    </a:p>
                  </a:txBody>
                  <a:tcPr/>
                </a:tc>
              </a:tr>
              <a:tr h="370840">
                <a:tc>
                  <a:txBody>
                    <a:bodyPr/>
                    <a:lstStyle/>
                    <a:p>
                      <a:pPr algn="ctr"/>
                      <a:r>
                        <a:rPr lang="en-US" dirty="0" smtClean="0"/>
                        <a:t>Risks</a:t>
                      </a:r>
                      <a:endParaRPr lang="en-US" dirty="0"/>
                    </a:p>
                  </a:txBody>
                  <a:tcPr vert="vert270" anchor="ctr"/>
                </a:tc>
                <a:tc>
                  <a:txBody>
                    <a:bodyPr/>
                    <a:lstStyle/>
                    <a:p>
                      <a:pPr marL="285750" indent="-285750">
                        <a:buFont typeface="Arial"/>
                        <a:buChar char="•"/>
                      </a:pPr>
                      <a:r>
                        <a:rPr lang="en-US" sz="1800" b="0" kern="1200" dirty="0" smtClean="0">
                          <a:solidFill>
                            <a:srgbClr val="000000"/>
                          </a:solidFill>
                          <a:effectLst/>
                          <a:latin typeface="+mn-lt"/>
                          <a:ea typeface="+mn-ea"/>
                          <a:cs typeface="+mn-cs"/>
                        </a:rPr>
                        <a:t>Building things you don’t need because production goes on after needs go away </a:t>
                      </a:r>
                      <a:endParaRPr lang="en-US" b="0" dirty="0" smtClean="0">
                        <a:solidFill>
                          <a:srgbClr val="000000"/>
                        </a:solidFill>
                      </a:endParaRPr>
                    </a:p>
                    <a:p>
                      <a:pPr marL="285750" indent="-285750">
                        <a:buFont typeface="Arial"/>
                        <a:buChar char="•"/>
                      </a:pPr>
                      <a:r>
                        <a:rPr lang="en-US" sz="1800" b="0" kern="1200" dirty="0" smtClean="0">
                          <a:solidFill>
                            <a:srgbClr val="000000"/>
                          </a:solidFill>
                          <a:effectLst/>
                          <a:latin typeface="+mn-lt"/>
                          <a:ea typeface="+mn-ea"/>
                          <a:cs typeface="+mn-cs"/>
                        </a:rPr>
                        <a:t>Inventory becoming obsolete Huge latency if an error occurs </a:t>
                      </a:r>
                      <a:endParaRPr lang="en-US" b="0" dirty="0">
                        <a:solidFill>
                          <a:srgbClr val="000000"/>
                        </a:solidFill>
                      </a:endParaRPr>
                    </a:p>
                  </a:txBody>
                  <a:tcPr/>
                </a:tc>
                <a:tc>
                  <a:txBody>
                    <a:bodyPr/>
                    <a:lstStyle/>
                    <a:p>
                      <a:pPr marL="285750" indent="-285750">
                        <a:buFont typeface="Arial"/>
                        <a:buChar char="•"/>
                      </a:pPr>
                      <a:r>
                        <a:rPr lang="en-US" sz="1800" b="0" kern="1200" dirty="0" smtClean="0">
                          <a:solidFill>
                            <a:schemeClr val="tx1"/>
                          </a:solidFill>
                          <a:effectLst/>
                          <a:latin typeface="+mn-lt"/>
                          <a:ea typeface="+mn-ea"/>
                          <a:cs typeface="+mn-cs"/>
                        </a:rPr>
                        <a:t>Building things you don’t need because requirements aren’t clear or customers change their minds </a:t>
                      </a:r>
                      <a:endParaRPr lang="en-US" b="0" dirty="0" smtClean="0">
                        <a:solidFill>
                          <a:schemeClr val="tx1"/>
                        </a:solidFill>
                      </a:endParaRPr>
                    </a:p>
                    <a:p>
                      <a:pPr marL="285750" indent="-285750">
                        <a:buFont typeface="Arial"/>
                        <a:buChar char="•"/>
                      </a:pPr>
                      <a:r>
                        <a:rPr lang="en-US" sz="1800" b="0" kern="1200" dirty="0" smtClean="0">
                          <a:solidFill>
                            <a:schemeClr val="tx1"/>
                          </a:solidFill>
                          <a:effectLst/>
                          <a:latin typeface="+mn-lt"/>
                          <a:ea typeface="+mn-ea"/>
                          <a:cs typeface="+mn-cs"/>
                        </a:rPr>
                        <a:t>Knowledge degrading quickly</a:t>
                      </a:r>
                      <a:br>
                        <a:rPr lang="en-US" sz="1800" b="0" kern="1200" dirty="0" smtClean="0">
                          <a:solidFill>
                            <a:schemeClr val="tx1"/>
                          </a:solidFill>
                          <a:effectLst/>
                          <a:latin typeface="+mn-lt"/>
                          <a:ea typeface="+mn-ea"/>
                          <a:cs typeface="+mn-cs"/>
                        </a:rPr>
                      </a:br>
                      <a:r>
                        <a:rPr lang="en-US" sz="1800" b="0" kern="1200" dirty="0" smtClean="0">
                          <a:solidFill>
                            <a:schemeClr val="tx1"/>
                          </a:solidFill>
                          <a:effectLst/>
                          <a:latin typeface="+mn-lt"/>
                          <a:ea typeface="+mn-ea"/>
                          <a:cs typeface="+mn-cs"/>
                        </a:rPr>
                        <a:t>If a line is discontinued, all WIP wasted </a:t>
                      </a:r>
                      <a:endParaRPr lang="en-US" b="0" dirty="0" smtClean="0">
                        <a:solidFill>
                          <a:schemeClr val="tx1"/>
                        </a:solidFill>
                      </a:endParaRPr>
                    </a:p>
                    <a:p>
                      <a:pPr marL="285750" indent="-285750">
                        <a:buFont typeface="Arial"/>
                        <a:buChar char="•"/>
                      </a:pPr>
                      <a:r>
                        <a:rPr lang="en-US" sz="1800" b="0" kern="1200" dirty="0" smtClean="0">
                          <a:solidFill>
                            <a:schemeClr val="tx1"/>
                          </a:solidFill>
                          <a:effectLst/>
                          <a:latin typeface="+mn-lt"/>
                          <a:ea typeface="+mn-ea"/>
                          <a:cs typeface="+mn-cs"/>
                        </a:rPr>
                        <a:t>Errors in requirements discovered late in the process </a:t>
                      </a:r>
                      <a:endParaRPr lang="en-US" b="0" dirty="0" smtClean="0">
                        <a:solidFill>
                          <a:schemeClr val="tx1"/>
                        </a:solidFill>
                      </a:endParaRPr>
                    </a:p>
                    <a:p>
                      <a:pPr marL="285750" indent="-285750">
                        <a:buFont typeface="Arial"/>
                        <a:buChar char="•"/>
                      </a:pPr>
                      <a:r>
                        <a:rPr lang="en-US" sz="1800" b="0" kern="1200" dirty="0" smtClean="0">
                          <a:solidFill>
                            <a:schemeClr val="tx1"/>
                          </a:solidFill>
                          <a:effectLst/>
                          <a:latin typeface="+mn-lt"/>
                          <a:ea typeface="+mn-ea"/>
                          <a:cs typeface="+mn-cs"/>
                        </a:rPr>
                        <a:t>Errors in completed code discovered late in testing </a:t>
                      </a:r>
                      <a:endParaRPr lang="en-US" b="0" dirty="0" smtClean="0">
                        <a:solidFill>
                          <a:schemeClr val="tx1"/>
                        </a:solidFill>
                      </a:endParaRPr>
                    </a:p>
                  </a:txBody>
                  <a:tcPr/>
                </a:tc>
              </a:tr>
            </a:tbl>
          </a:graphicData>
        </a:graphic>
      </p:graphicFrame>
      <p:sp>
        <p:nvSpPr>
          <p:cNvPr id="5" name="Rectangle 4"/>
          <p:cNvSpPr/>
          <p:nvPr/>
        </p:nvSpPr>
        <p:spPr>
          <a:xfrm>
            <a:off x="4114800" y="5642679"/>
            <a:ext cx="4572000" cy="400110"/>
          </a:xfrm>
          <a:prstGeom prst="rect">
            <a:avLst/>
          </a:prstGeom>
        </p:spPr>
        <p:txBody>
          <a:bodyPr>
            <a:spAutoFit/>
          </a:bodyPr>
          <a:lstStyle/>
          <a:p>
            <a:r>
              <a:rPr lang="en-US" sz="1000" dirty="0" smtClean="0"/>
              <a:t>Lean</a:t>
            </a:r>
            <a:r>
              <a:rPr lang="en-US" sz="1000" dirty="0"/>
              <a:t>-Agile Software Development: Achieving Enterprise Agility, by Alan </a:t>
            </a:r>
            <a:r>
              <a:rPr lang="en-US" sz="1000" dirty="0" err="1"/>
              <a:t>Shalloway</a:t>
            </a:r>
            <a:r>
              <a:rPr lang="en-US" sz="1000" dirty="0"/>
              <a:t>, Guy Beaver, and Jim </a:t>
            </a:r>
            <a:r>
              <a:rPr lang="en-US" sz="1000" dirty="0" err="1"/>
              <a:t>Trott</a:t>
            </a:r>
            <a:r>
              <a:rPr lang="en-US" sz="1000" dirty="0"/>
              <a:t>. </a:t>
            </a:r>
            <a:r>
              <a:rPr lang="en-US" sz="1000" dirty="0" smtClean="0"/>
              <a:t>Chapter 1.</a:t>
            </a:r>
            <a:endParaRPr lang="en-US" sz="1000" dirty="0"/>
          </a:p>
        </p:txBody>
      </p:sp>
    </p:spTree>
    <p:extLst>
      <p:ext uri="{BB962C8B-B14F-4D97-AF65-F5344CB8AC3E}">
        <p14:creationId xmlns:p14="http://schemas.microsoft.com/office/powerpoint/2010/main" val="381202521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Repetition</a:t>
            </a:r>
            <a:endParaRPr lang="en-US" dirty="0"/>
          </a:p>
        </p:txBody>
      </p:sp>
      <p:sp>
        <p:nvSpPr>
          <p:cNvPr id="5" name="Text Placeholder 4"/>
          <p:cNvSpPr>
            <a:spLocks noGrp="1"/>
          </p:cNvSpPr>
          <p:nvPr>
            <p:ph type="body" idx="1"/>
          </p:nvPr>
        </p:nvSpPr>
        <p:spPr/>
        <p:txBody>
          <a:bodyPr/>
          <a:lstStyle/>
          <a:p>
            <a:r>
              <a:rPr lang="en-US" dirty="0" smtClean="0"/>
              <a:t>Agile Principles and Practices</a:t>
            </a:r>
            <a:endParaRPr lang="en-US" dirty="0"/>
          </a:p>
        </p:txBody>
      </p:sp>
    </p:spTree>
    <p:extLst>
      <p:ext uri="{BB962C8B-B14F-4D97-AF65-F5344CB8AC3E}">
        <p14:creationId xmlns:p14="http://schemas.microsoft.com/office/powerpoint/2010/main" val="128800443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Chalmers-G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Vorlage">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Chalmers-Gu.thmx</Template>
  <TotalTime>2856</TotalTime>
  <Words>1350</Words>
  <Application>Microsoft Macintosh PowerPoint</Application>
  <PresentationFormat>On-screen Show (4:3)</PresentationFormat>
  <Paragraphs>297</Paragraphs>
  <Slides>40</Slides>
  <Notes>5</Notes>
  <HiddenSlides>0</HiddenSlides>
  <MMClips>0</MMClips>
  <ScaleCrop>false</ScaleCrop>
  <HeadingPairs>
    <vt:vector size="4" baseType="variant">
      <vt:variant>
        <vt:lpstr>Theme</vt:lpstr>
      </vt:variant>
      <vt:variant>
        <vt:i4>2</vt:i4>
      </vt:variant>
      <vt:variant>
        <vt:lpstr>Slide Titles</vt:lpstr>
      </vt:variant>
      <vt:variant>
        <vt:i4>40</vt:i4>
      </vt:variant>
    </vt:vector>
  </HeadingPairs>
  <TitlesOfParts>
    <vt:vector size="42" baseType="lpstr">
      <vt:lpstr>Chalmers-Gu</vt:lpstr>
      <vt:lpstr>Vorlage</vt:lpstr>
      <vt:lpstr>Agile Principles and Practices</vt:lpstr>
      <vt:lpstr>Announcements</vt:lpstr>
      <vt:lpstr>Overview</vt:lpstr>
      <vt:lpstr>What is Software Engineering?</vt:lpstr>
      <vt:lpstr>Some comparisons</vt:lpstr>
      <vt:lpstr>Software Development as a Game</vt:lpstr>
      <vt:lpstr>Rock-climbing vs Software Development</vt:lpstr>
      <vt:lpstr>Software Development as Manufacturing</vt:lpstr>
      <vt:lpstr>Repetition</vt:lpstr>
      <vt:lpstr>Agile Principles</vt:lpstr>
      <vt:lpstr>XP Principles</vt:lpstr>
      <vt:lpstr>XP Practices</vt:lpstr>
      <vt:lpstr>Scrum Principles</vt:lpstr>
      <vt:lpstr>Scrum practices</vt:lpstr>
      <vt:lpstr>Kanban principles</vt:lpstr>
      <vt:lpstr>Kanban core practices</vt:lpstr>
      <vt:lpstr>Kanban-Board</vt:lpstr>
      <vt:lpstr>Limit work in progress</vt:lpstr>
      <vt:lpstr>WIP Strategy</vt:lpstr>
      <vt:lpstr>Idle Members</vt:lpstr>
      <vt:lpstr>Metrics</vt:lpstr>
      <vt:lpstr>Example</vt:lpstr>
      <vt:lpstr>Example</vt:lpstr>
      <vt:lpstr>Example</vt:lpstr>
      <vt:lpstr>Example</vt:lpstr>
      <vt:lpstr>Example</vt:lpstr>
      <vt:lpstr>Example</vt:lpstr>
      <vt:lpstr>Example</vt:lpstr>
      <vt:lpstr>Example</vt:lpstr>
      <vt:lpstr>Example</vt:lpstr>
      <vt:lpstr>Example</vt:lpstr>
      <vt:lpstr>Example</vt:lpstr>
      <vt:lpstr>Example</vt:lpstr>
      <vt:lpstr>PowerPoint Presentation</vt:lpstr>
      <vt:lpstr>Scrum vs. Kanban</vt:lpstr>
      <vt:lpstr>Scrum vs. Kanban</vt:lpstr>
      <vt:lpstr>Agile Principles</vt:lpstr>
      <vt:lpstr>Agile Practice Map</vt:lpstr>
      <vt:lpstr>References</vt:lpstr>
      <vt:lpstr>Post-Lecture Additions</vt:lpstr>
    </vt:vector>
  </TitlesOfParts>
  <Manager/>
  <Company>Chalmers | University of Gothenburg</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Principles and Practices</dc:title>
  <dc:subject>Agile Development Methods</dc:subject>
  <dc:creator>Eric Knauss</dc:creator>
  <cp:keywords/>
  <dc:description/>
  <cp:lastModifiedBy>Eric Knauss</cp:lastModifiedBy>
  <cp:revision>45</cp:revision>
  <dcterms:created xsi:type="dcterms:W3CDTF">2014-03-30T16:51:02Z</dcterms:created>
  <dcterms:modified xsi:type="dcterms:W3CDTF">2016-04-15T14:42:22Z</dcterms:modified>
  <cp:category/>
</cp:coreProperties>
</file>